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Lst>
  <p:sldSz cx="9144000" cy="6858000" type="screen4x3"/>
  <p:notesSz cx="6858000" cy="9144000"/>
  <p:embeddedFontLst>
    <p:embeddedFont>
      <p:font typeface="Average" panose="020B0604020202020204" charset="0"/>
      <p:regular r:id="rId16"/>
    </p:embeddedFont>
    <p:embeddedFont>
      <p:font typeface="Oswald" panose="00000500000000000000" pitchFamily="2" charset="-18"/>
      <p:regular r:id="rId17"/>
      <p:bold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2" roundtripDataSignature="AMtx7mgBAtaWp+jZItBwZVhY8wl1yvmmv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70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 name="Google Shape;5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 name="Google Shape;7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 name="Google Shape;10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 name="Google Shape;12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
        <p:cNvGrpSpPr/>
        <p:nvPr/>
      </p:nvGrpSpPr>
      <p:grpSpPr>
        <a:xfrm>
          <a:off x="0" y="0"/>
          <a:ext cx="0" cy="0"/>
          <a:chOff x="0" y="0"/>
          <a:chExt cx="0" cy="0"/>
        </a:xfrm>
      </p:grpSpPr>
      <p:sp>
        <p:nvSpPr>
          <p:cNvPr id="10" name="Google Shape;10;p16"/>
          <p:cNvSpPr txBox="1">
            <a:spLocks noGrp="1"/>
          </p:cNvSpPr>
          <p:nvPr>
            <p:ph type="sldNum" idx="12"/>
          </p:nvPr>
        </p:nvSpPr>
        <p:spPr>
          <a:xfrm>
            <a:off x="8490250" y="6241346"/>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25"/>
          <p:cNvSpPr txBox="1">
            <a:spLocks noGrp="1"/>
          </p:cNvSpPr>
          <p:nvPr>
            <p:ph type="body" idx="1"/>
          </p:nvPr>
        </p:nvSpPr>
        <p:spPr>
          <a:xfrm>
            <a:off x="311700" y="5640767"/>
            <a:ext cx="5998800" cy="8067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50" name="Google Shape;50;p25"/>
          <p:cNvSpPr txBox="1">
            <a:spLocks noGrp="1"/>
          </p:cNvSpPr>
          <p:nvPr>
            <p:ph type="sldNum" idx="12"/>
          </p:nvPr>
        </p:nvSpPr>
        <p:spPr>
          <a:xfrm>
            <a:off x="8490250" y="6241346"/>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26"/>
          <p:cNvSpPr txBox="1">
            <a:spLocks noGrp="1"/>
          </p:cNvSpPr>
          <p:nvPr>
            <p:ph type="title" hasCustomPrompt="1"/>
          </p:nvPr>
        </p:nvSpPr>
        <p:spPr>
          <a:xfrm>
            <a:off x="311700" y="1673700"/>
            <a:ext cx="8520600" cy="2520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3" name="Google Shape;53;p26"/>
          <p:cNvSpPr txBox="1">
            <a:spLocks noGrp="1"/>
          </p:cNvSpPr>
          <p:nvPr>
            <p:ph type="body" idx="1"/>
          </p:nvPr>
        </p:nvSpPr>
        <p:spPr>
          <a:xfrm>
            <a:off x="311700" y="4304567"/>
            <a:ext cx="8520600" cy="17343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54" name="Google Shape;54;p26"/>
          <p:cNvSpPr txBox="1">
            <a:spLocks noGrp="1"/>
          </p:cNvSpPr>
          <p:nvPr>
            <p:ph type="sldNum" idx="12"/>
          </p:nvPr>
        </p:nvSpPr>
        <p:spPr>
          <a:xfrm>
            <a:off x="8490250" y="6241346"/>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
        <p:cNvGrpSpPr/>
        <p:nvPr/>
      </p:nvGrpSpPr>
      <p:grpSpPr>
        <a:xfrm>
          <a:off x="0" y="0"/>
          <a:ext cx="0" cy="0"/>
          <a:chOff x="0" y="0"/>
          <a:chExt cx="0" cy="0"/>
        </a:xfrm>
      </p:grpSpPr>
      <p:sp>
        <p:nvSpPr>
          <p:cNvPr id="12" name="Google Shape;12;p17"/>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3" name="Google Shape;13;p17"/>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4" name="Google Shape;14;p17"/>
          <p:cNvSpPr txBox="1">
            <a:spLocks noGrp="1"/>
          </p:cNvSpPr>
          <p:nvPr>
            <p:ph type="sldNum" idx="12"/>
          </p:nvPr>
        </p:nvSpPr>
        <p:spPr>
          <a:xfrm>
            <a:off x="8490250" y="6241346"/>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grpSp>
        <p:nvGrpSpPr>
          <p:cNvPr id="16" name="Google Shape;16;p18"/>
          <p:cNvGrpSpPr/>
          <p:nvPr/>
        </p:nvGrpSpPr>
        <p:grpSpPr>
          <a:xfrm>
            <a:off x="4350279" y="3807170"/>
            <a:ext cx="443589" cy="140843"/>
            <a:chOff x="4137525" y="2915950"/>
            <a:chExt cx="869100" cy="207000"/>
          </a:xfrm>
        </p:grpSpPr>
        <p:sp>
          <p:nvSpPr>
            <p:cNvPr id="17" name="Google Shape;17;p18"/>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18"/>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18"/>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 name="Google Shape;20;p18"/>
          <p:cNvSpPr txBox="1">
            <a:spLocks noGrp="1"/>
          </p:cNvSpPr>
          <p:nvPr>
            <p:ph type="ctrTitle"/>
          </p:nvPr>
        </p:nvSpPr>
        <p:spPr>
          <a:xfrm>
            <a:off x="671258" y="1321067"/>
            <a:ext cx="7801500" cy="2306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21" name="Google Shape;21;p18"/>
          <p:cNvSpPr txBox="1">
            <a:spLocks noGrp="1"/>
          </p:cNvSpPr>
          <p:nvPr>
            <p:ph type="subTitle" idx="1"/>
          </p:nvPr>
        </p:nvSpPr>
        <p:spPr>
          <a:xfrm>
            <a:off x="671250" y="4233168"/>
            <a:ext cx="7801500" cy="1056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2" name="Google Shape;22;p18"/>
          <p:cNvSpPr txBox="1">
            <a:spLocks noGrp="1"/>
          </p:cNvSpPr>
          <p:nvPr>
            <p:ph type="sldNum" idx="12"/>
          </p:nvPr>
        </p:nvSpPr>
        <p:spPr>
          <a:xfrm>
            <a:off x="8490250" y="6241346"/>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19"/>
          <p:cNvSpPr txBox="1">
            <a:spLocks noGrp="1"/>
          </p:cNvSpPr>
          <p:nvPr>
            <p:ph type="title"/>
          </p:nvPr>
        </p:nvSpPr>
        <p:spPr>
          <a:xfrm>
            <a:off x="671250" y="2855000"/>
            <a:ext cx="7852200" cy="1148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5" name="Google Shape;25;p19"/>
          <p:cNvSpPr txBox="1">
            <a:spLocks noGrp="1"/>
          </p:cNvSpPr>
          <p:nvPr>
            <p:ph type="sldNum" idx="12"/>
          </p:nvPr>
        </p:nvSpPr>
        <p:spPr>
          <a:xfrm>
            <a:off x="8490250" y="6241346"/>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20"/>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8" name="Google Shape;28;p20"/>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9" name="Google Shape;29;p20"/>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0" name="Google Shape;30;p20"/>
          <p:cNvSpPr txBox="1">
            <a:spLocks noGrp="1"/>
          </p:cNvSpPr>
          <p:nvPr>
            <p:ph type="sldNum" idx="12"/>
          </p:nvPr>
        </p:nvSpPr>
        <p:spPr>
          <a:xfrm>
            <a:off x="8490250" y="6241346"/>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2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3" name="Google Shape;33;p21"/>
          <p:cNvSpPr txBox="1">
            <a:spLocks noGrp="1"/>
          </p:cNvSpPr>
          <p:nvPr>
            <p:ph type="sldNum" idx="12"/>
          </p:nvPr>
        </p:nvSpPr>
        <p:spPr>
          <a:xfrm>
            <a:off x="8490250" y="6241346"/>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22"/>
          <p:cNvSpPr txBox="1">
            <a:spLocks noGrp="1"/>
          </p:cNvSpPr>
          <p:nvPr>
            <p:ph type="title"/>
          </p:nvPr>
        </p:nvSpPr>
        <p:spPr>
          <a:xfrm>
            <a:off x="311700" y="740800"/>
            <a:ext cx="2808000" cy="1007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 name="Google Shape;36;p22"/>
          <p:cNvSpPr txBox="1">
            <a:spLocks noGrp="1"/>
          </p:cNvSpPr>
          <p:nvPr>
            <p:ph type="body" idx="1"/>
          </p:nvPr>
        </p:nvSpPr>
        <p:spPr>
          <a:xfrm>
            <a:off x="311700" y="1852800"/>
            <a:ext cx="2808000" cy="42393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7" name="Google Shape;37;p22"/>
          <p:cNvSpPr txBox="1">
            <a:spLocks noGrp="1"/>
          </p:cNvSpPr>
          <p:nvPr>
            <p:ph type="sldNum" idx="12"/>
          </p:nvPr>
        </p:nvSpPr>
        <p:spPr>
          <a:xfrm>
            <a:off x="8490250" y="6241346"/>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8"/>
        <p:cNvGrpSpPr/>
        <p:nvPr/>
      </p:nvGrpSpPr>
      <p:grpSpPr>
        <a:xfrm>
          <a:off x="0" y="0"/>
          <a:ext cx="0" cy="0"/>
          <a:chOff x="0" y="0"/>
          <a:chExt cx="0" cy="0"/>
        </a:xfrm>
      </p:grpSpPr>
      <p:sp>
        <p:nvSpPr>
          <p:cNvPr id="39" name="Google Shape;39;p23"/>
          <p:cNvSpPr txBox="1">
            <a:spLocks noGrp="1"/>
          </p:cNvSpPr>
          <p:nvPr>
            <p:ph type="title"/>
          </p:nvPr>
        </p:nvSpPr>
        <p:spPr>
          <a:xfrm>
            <a:off x="490250" y="701800"/>
            <a:ext cx="6227100" cy="5454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40" name="Google Shape;40;p23"/>
          <p:cNvSpPr txBox="1">
            <a:spLocks noGrp="1"/>
          </p:cNvSpPr>
          <p:nvPr>
            <p:ph type="sldNum" idx="12"/>
          </p:nvPr>
        </p:nvSpPr>
        <p:spPr>
          <a:xfrm>
            <a:off x="8490250" y="6241346"/>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24"/>
          <p:cNvSpPr/>
          <p:nvPr/>
        </p:nvSpPr>
        <p:spPr>
          <a:xfrm>
            <a:off x="4572000" y="0"/>
            <a:ext cx="4572000" cy="6858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3" name="Google Shape;43;p24"/>
          <p:cNvCxnSpPr/>
          <p:nvPr/>
        </p:nvCxnSpPr>
        <p:spPr>
          <a:xfrm>
            <a:off x="5029675" y="59940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24"/>
          <p:cNvSpPr txBox="1">
            <a:spLocks noGrp="1"/>
          </p:cNvSpPr>
          <p:nvPr>
            <p:ph type="title"/>
          </p:nvPr>
        </p:nvSpPr>
        <p:spPr>
          <a:xfrm>
            <a:off x="265500" y="1441867"/>
            <a:ext cx="4045200" cy="2280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5" name="Google Shape;45;p24"/>
          <p:cNvSpPr txBox="1">
            <a:spLocks noGrp="1"/>
          </p:cNvSpPr>
          <p:nvPr>
            <p:ph type="subTitle" idx="1"/>
          </p:nvPr>
        </p:nvSpPr>
        <p:spPr>
          <a:xfrm>
            <a:off x="265500" y="3793601"/>
            <a:ext cx="4045200" cy="179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6" name="Google Shape;46;p24"/>
          <p:cNvSpPr txBox="1">
            <a:spLocks noGrp="1"/>
          </p:cNvSpPr>
          <p:nvPr>
            <p:ph type="body" idx="2"/>
          </p:nvPr>
        </p:nvSpPr>
        <p:spPr>
          <a:xfrm>
            <a:off x="4939500" y="965600"/>
            <a:ext cx="3837000" cy="49269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1600"/>
              </a:spcBef>
              <a:spcAft>
                <a:spcPts val="0"/>
              </a:spcAft>
              <a:buClr>
                <a:schemeClr val="lt1"/>
              </a:buClr>
              <a:buSzPts val="1400"/>
              <a:buChar char="○"/>
              <a:defRPr>
                <a:solidFill>
                  <a:schemeClr val="lt1"/>
                </a:solidFill>
              </a:defRPr>
            </a:lvl2pPr>
            <a:lvl3pPr marL="1371600" lvl="2" indent="-317500" algn="l">
              <a:lnSpc>
                <a:spcPct val="115000"/>
              </a:lnSpc>
              <a:spcBef>
                <a:spcPts val="1600"/>
              </a:spcBef>
              <a:spcAft>
                <a:spcPts val="0"/>
              </a:spcAft>
              <a:buClr>
                <a:schemeClr val="lt1"/>
              </a:buClr>
              <a:buSzPts val="1400"/>
              <a:buChar char="■"/>
              <a:defRPr>
                <a:solidFill>
                  <a:schemeClr val="lt1"/>
                </a:solidFill>
              </a:defRPr>
            </a:lvl3pPr>
            <a:lvl4pPr marL="1828800" lvl="3" indent="-317500" algn="l">
              <a:lnSpc>
                <a:spcPct val="115000"/>
              </a:lnSpc>
              <a:spcBef>
                <a:spcPts val="1600"/>
              </a:spcBef>
              <a:spcAft>
                <a:spcPts val="0"/>
              </a:spcAft>
              <a:buClr>
                <a:schemeClr val="lt1"/>
              </a:buClr>
              <a:buSzPts val="1400"/>
              <a:buChar char="●"/>
              <a:defRPr>
                <a:solidFill>
                  <a:schemeClr val="lt1"/>
                </a:solidFill>
              </a:defRPr>
            </a:lvl4pPr>
            <a:lvl5pPr marL="2286000" lvl="4" indent="-317500" algn="l">
              <a:lnSpc>
                <a:spcPct val="115000"/>
              </a:lnSpc>
              <a:spcBef>
                <a:spcPts val="1600"/>
              </a:spcBef>
              <a:spcAft>
                <a:spcPts val="0"/>
              </a:spcAft>
              <a:buClr>
                <a:schemeClr val="lt1"/>
              </a:buClr>
              <a:buSzPts val="1400"/>
              <a:buChar char="○"/>
              <a:defRPr>
                <a:solidFill>
                  <a:schemeClr val="lt1"/>
                </a:solidFill>
              </a:defRPr>
            </a:lvl5pPr>
            <a:lvl6pPr marL="2743200" lvl="5" indent="-317500" algn="l">
              <a:lnSpc>
                <a:spcPct val="115000"/>
              </a:lnSpc>
              <a:spcBef>
                <a:spcPts val="1600"/>
              </a:spcBef>
              <a:spcAft>
                <a:spcPts val="0"/>
              </a:spcAft>
              <a:buClr>
                <a:schemeClr val="lt1"/>
              </a:buClr>
              <a:buSzPts val="1400"/>
              <a:buChar char="■"/>
              <a:defRPr>
                <a:solidFill>
                  <a:schemeClr val="lt1"/>
                </a:solidFill>
              </a:defRPr>
            </a:lvl6pPr>
            <a:lvl7pPr marL="3200400" lvl="6" indent="-317500" algn="l">
              <a:lnSpc>
                <a:spcPct val="115000"/>
              </a:lnSpc>
              <a:spcBef>
                <a:spcPts val="1600"/>
              </a:spcBef>
              <a:spcAft>
                <a:spcPts val="0"/>
              </a:spcAft>
              <a:buClr>
                <a:schemeClr val="lt1"/>
              </a:buClr>
              <a:buSzPts val="1400"/>
              <a:buChar char="●"/>
              <a:defRPr>
                <a:solidFill>
                  <a:schemeClr val="lt1"/>
                </a:solidFill>
              </a:defRPr>
            </a:lvl7pPr>
            <a:lvl8pPr marL="3657600" lvl="7" indent="-317500" algn="l">
              <a:lnSpc>
                <a:spcPct val="115000"/>
              </a:lnSpc>
              <a:spcBef>
                <a:spcPts val="1600"/>
              </a:spcBef>
              <a:spcAft>
                <a:spcPts val="0"/>
              </a:spcAft>
              <a:buClr>
                <a:schemeClr val="lt1"/>
              </a:buClr>
              <a:buSzPts val="1400"/>
              <a:buChar char="○"/>
              <a:defRPr>
                <a:solidFill>
                  <a:schemeClr val="lt1"/>
                </a:solidFill>
              </a:defRPr>
            </a:lvl8pPr>
            <a:lvl9pPr marL="4114800" lvl="8" indent="-317500" algn="l">
              <a:lnSpc>
                <a:spcPct val="115000"/>
              </a:lnSpc>
              <a:spcBef>
                <a:spcPts val="1600"/>
              </a:spcBef>
              <a:spcAft>
                <a:spcPts val="1600"/>
              </a:spcAft>
              <a:buClr>
                <a:schemeClr val="lt1"/>
              </a:buClr>
              <a:buSzPts val="1400"/>
              <a:buChar char="■"/>
              <a:defRPr>
                <a:solidFill>
                  <a:schemeClr val="lt1"/>
                </a:solidFill>
              </a:defRPr>
            </a:lvl9pPr>
          </a:lstStyle>
          <a:p>
            <a:endParaRPr/>
          </a:p>
        </p:txBody>
      </p:sp>
      <p:sp>
        <p:nvSpPr>
          <p:cNvPr id="47" name="Google Shape;47;p24"/>
          <p:cNvSpPr txBox="1">
            <a:spLocks noGrp="1"/>
          </p:cNvSpPr>
          <p:nvPr>
            <p:ph type="sldNum" idx="12"/>
          </p:nvPr>
        </p:nvSpPr>
        <p:spPr>
          <a:xfrm>
            <a:off x="8490250" y="6241346"/>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9pPr>
          </a:lstStyle>
          <a:p>
            <a:endParaRPr/>
          </a:p>
        </p:txBody>
      </p:sp>
      <p:sp>
        <p:nvSpPr>
          <p:cNvPr id="7" name="Google Shape;7;p15"/>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accent3"/>
              </a:buClr>
              <a:buSzPts val="1800"/>
              <a:buFont typeface="Average"/>
              <a:buChar char="●"/>
              <a:defRPr sz="1800" b="0" i="0" u="none" strike="noStrike" cap="none">
                <a:solidFill>
                  <a:schemeClr val="accent3"/>
                </a:solidFill>
                <a:latin typeface="Average"/>
                <a:ea typeface="Average"/>
                <a:cs typeface="Average"/>
                <a:sym typeface="Average"/>
              </a:defRPr>
            </a:lvl1pPr>
            <a:lvl2pPr marL="914400" marR="0" lvl="1"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2pPr>
            <a:lvl3pPr marL="1371600" marR="0" lvl="2"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3pPr>
            <a:lvl4pPr marL="1828800" marR="0" lvl="3"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4pPr>
            <a:lvl5pPr marL="2286000" marR="0" lvl="4"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5pPr>
            <a:lvl6pPr marL="2743200" marR="0" lvl="5"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6pPr>
            <a:lvl7pPr marL="3200400" marR="0" lvl="6"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7pPr>
            <a:lvl8pPr marL="3657600" marR="0" lvl="7"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8pPr>
            <a:lvl9pPr marL="4114800" marR="0" lvl="8" indent="-317500" algn="l" rtl="0">
              <a:lnSpc>
                <a:spcPct val="115000"/>
              </a:lnSpc>
              <a:spcBef>
                <a:spcPts val="1600"/>
              </a:spcBef>
              <a:spcAft>
                <a:spcPts val="160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9pPr>
          </a:lstStyle>
          <a:p>
            <a:endParaRPr/>
          </a:p>
        </p:txBody>
      </p:sp>
      <p:sp>
        <p:nvSpPr>
          <p:cNvPr id="8" name="Google Shape;8;p15"/>
          <p:cNvSpPr txBox="1">
            <a:spLocks noGrp="1"/>
          </p:cNvSpPr>
          <p:nvPr>
            <p:ph type="sldNum" idx="12"/>
          </p:nvPr>
        </p:nvSpPr>
        <p:spPr>
          <a:xfrm>
            <a:off x="8490250" y="6241346"/>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webp"/></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geocaching.com/play/mobile"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webp"/><Relationship Id="rId5" Type="http://schemas.openxmlformats.org/officeDocument/2006/relationships/image" Target="../media/image20.jp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2874D"/>
        </a:solidFill>
        <a:effectLst/>
      </p:bgPr>
    </p:bg>
    <p:spTree>
      <p:nvGrpSpPr>
        <p:cNvPr id="1" name="Shape 58"/>
        <p:cNvGrpSpPr/>
        <p:nvPr/>
      </p:nvGrpSpPr>
      <p:grpSpPr>
        <a:xfrm>
          <a:off x="0" y="0"/>
          <a:ext cx="0" cy="0"/>
          <a:chOff x="0" y="0"/>
          <a:chExt cx="0" cy="0"/>
        </a:xfrm>
      </p:grpSpPr>
      <p:sp>
        <p:nvSpPr>
          <p:cNvPr id="60" name="Google Shape;60;p1"/>
          <p:cNvSpPr txBox="1">
            <a:spLocks noGrp="1"/>
          </p:cNvSpPr>
          <p:nvPr>
            <p:ph type="ctrTitle" idx="4294967295"/>
          </p:nvPr>
        </p:nvSpPr>
        <p:spPr>
          <a:xfrm>
            <a:off x="0" y="670650"/>
            <a:ext cx="6095700" cy="2087700"/>
          </a:xfrm>
          <a:prstGeom prst="rect">
            <a:avLst/>
          </a:prstGeom>
          <a:noFill/>
          <a:ln>
            <a:noFill/>
          </a:ln>
          <a:effectLst>
            <a:outerShdw blurRad="57150" dist="19050" dir="5400000" algn="bl" rotWithShape="0">
              <a:srgbClr val="274E13">
                <a:alpha val="6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3000"/>
              <a:buFont typeface="Oswald"/>
              <a:buNone/>
            </a:pPr>
            <a:r>
              <a:rPr lang="en" sz="4800" b="1" i="0" u="none" strike="noStrike" cap="none" dirty="0">
                <a:solidFill>
                  <a:srgbClr val="FFFFFF"/>
                </a:solidFill>
                <a:latin typeface="Arial"/>
                <a:ea typeface="Arial"/>
                <a:cs typeface="Arial"/>
                <a:sym typeface="Arial"/>
              </a:rPr>
              <a:t>GEOCACHING</a:t>
            </a:r>
            <a:br>
              <a:rPr lang="sl-SI" sz="4800" b="1" i="0" u="none" strike="noStrike" cap="none" dirty="0">
                <a:solidFill>
                  <a:srgbClr val="FFFFFF"/>
                </a:solidFill>
                <a:latin typeface="Arial"/>
                <a:ea typeface="Arial"/>
                <a:cs typeface="Arial"/>
                <a:sym typeface="Arial"/>
              </a:rPr>
            </a:br>
            <a:r>
              <a:rPr lang="sl-SI" sz="4800" b="1" i="0" u="none" strike="noStrike" cap="none" dirty="0">
                <a:solidFill>
                  <a:srgbClr val="FFFFFF"/>
                </a:solidFill>
                <a:latin typeface="Arial"/>
                <a:ea typeface="Arial"/>
                <a:cs typeface="Arial"/>
                <a:sym typeface="Arial"/>
              </a:rPr>
              <a:t>GEOLOV</a:t>
            </a:r>
            <a:endParaRPr sz="4800" b="1" i="0" u="none" strike="noStrike" cap="none" dirty="0">
              <a:solidFill>
                <a:srgbClr val="FFFFFF"/>
              </a:solidFill>
              <a:latin typeface="Arial"/>
              <a:ea typeface="Arial"/>
              <a:cs typeface="Arial"/>
              <a:sym typeface="Arial"/>
            </a:endParaRPr>
          </a:p>
        </p:txBody>
      </p:sp>
      <p:pic>
        <p:nvPicPr>
          <p:cNvPr id="3" name="Slika 2">
            <a:extLst>
              <a:ext uri="{FF2B5EF4-FFF2-40B4-BE49-F238E27FC236}">
                <a16:creationId xmlns:a16="http://schemas.microsoft.com/office/drawing/2014/main" id="{CE6BD5E5-D322-0066-6212-C10F42516AE9}"/>
              </a:ext>
            </a:extLst>
          </p:cNvPr>
          <p:cNvPicPr>
            <a:picLocks noChangeAspect="1"/>
          </p:cNvPicPr>
          <p:nvPr/>
        </p:nvPicPr>
        <p:blipFill>
          <a:blip r:embed="rId3"/>
          <a:stretch>
            <a:fillRect/>
          </a:stretch>
        </p:blipFill>
        <p:spPr>
          <a:xfrm>
            <a:off x="0" y="3464700"/>
            <a:ext cx="4524400" cy="3393300"/>
          </a:xfrm>
          <a:prstGeom prst="rect">
            <a:avLst/>
          </a:prstGeom>
        </p:spPr>
      </p:pic>
      <p:pic>
        <p:nvPicPr>
          <p:cNvPr id="5" name="Slika 4">
            <a:extLst>
              <a:ext uri="{FF2B5EF4-FFF2-40B4-BE49-F238E27FC236}">
                <a16:creationId xmlns:a16="http://schemas.microsoft.com/office/drawing/2014/main" id="{21941023-76D7-43D4-5744-61922AE267A1}"/>
              </a:ext>
            </a:extLst>
          </p:cNvPr>
          <p:cNvPicPr>
            <a:picLocks noChangeAspect="1"/>
          </p:cNvPicPr>
          <p:nvPr/>
        </p:nvPicPr>
        <p:blipFill>
          <a:blip r:embed="rId4"/>
          <a:stretch>
            <a:fillRect/>
          </a:stretch>
        </p:blipFill>
        <p:spPr>
          <a:xfrm>
            <a:off x="4494508" y="0"/>
            <a:ext cx="4649492" cy="3429000"/>
          </a:xfrm>
          <a:prstGeom prst="rect">
            <a:avLst/>
          </a:prstGeom>
        </p:spPr>
      </p:pic>
      <p:pic>
        <p:nvPicPr>
          <p:cNvPr id="7" name="Slika 6">
            <a:extLst>
              <a:ext uri="{FF2B5EF4-FFF2-40B4-BE49-F238E27FC236}">
                <a16:creationId xmlns:a16="http://schemas.microsoft.com/office/drawing/2014/main" id="{BED4AC53-EE04-4D71-2A19-0BE9F19ED2F3}"/>
              </a:ext>
            </a:extLst>
          </p:cNvPr>
          <p:cNvPicPr>
            <a:picLocks noChangeAspect="1"/>
          </p:cNvPicPr>
          <p:nvPr/>
        </p:nvPicPr>
        <p:blipFill>
          <a:blip r:embed="rId5"/>
          <a:stretch>
            <a:fillRect/>
          </a:stretch>
        </p:blipFill>
        <p:spPr>
          <a:xfrm>
            <a:off x="4524400" y="3429000"/>
            <a:ext cx="3650757" cy="365075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35"/>
        <p:cNvGrpSpPr/>
        <p:nvPr/>
      </p:nvGrpSpPr>
      <p:grpSpPr>
        <a:xfrm>
          <a:off x="0" y="0"/>
          <a:ext cx="0" cy="0"/>
          <a:chOff x="0" y="0"/>
          <a:chExt cx="0" cy="0"/>
        </a:xfrm>
      </p:grpSpPr>
      <p:sp>
        <p:nvSpPr>
          <p:cNvPr id="136" name="Google Shape;136;p10"/>
          <p:cNvSpPr txBox="1">
            <a:spLocks noGrp="1"/>
          </p:cNvSpPr>
          <p:nvPr>
            <p:ph type="title" idx="4294967295"/>
          </p:nvPr>
        </p:nvSpPr>
        <p:spPr>
          <a:xfrm>
            <a:off x="195150" y="103350"/>
            <a:ext cx="3379200" cy="4119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sl-SI" sz="3600" b="1" dirty="0">
                <a:solidFill>
                  <a:srgbClr val="02874D"/>
                </a:solidFill>
                <a:latin typeface="Arial"/>
                <a:ea typeface="Arial"/>
                <a:cs typeface="Arial"/>
                <a:sym typeface="Arial"/>
              </a:rPr>
              <a:t>ZAKLAD NATO POSPRAVITE NAZAJ NA ISTO MESTO, KOT STE GA NAŠLI,</a:t>
            </a:r>
            <a:br>
              <a:rPr lang="sl-SI" sz="3600" b="1" dirty="0">
                <a:solidFill>
                  <a:srgbClr val="02874D"/>
                </a:solidFill>
                <a:latin typeface="Arial"/>
                <a:ea typeface="Arial"/>
                <a:cs typeface="Arial"/>
                <a:sym typeface="Arial"/>
              </a:rPr>
            </a:br>
            <a:r>
              <a:rPr lang="sl-SI" sz="2000" dirty="0">
                <a:solidFill>
                  <a:srgbClr val="4A4A4A"/>
                </a:solidFill>
                <a:latin typeface="Arial"/>
                <a:ea typeface="Arial"/>
                <a:cs typeface="Arial"/>
                <a:sym typeface="Arial"/>
              </a:rPr>
              <a:t>čeprav se vam mogoče zdi, da bi bilo bolje, če bi ga pospravili kam drugam. Izjema je, če vidite, da ga je nekdo postavil izven koordinat. </a:t>
            </a:r>
            <a:endParaRPr sz="3600" dirty="0">
              <a:solidFill>
                <a:srgbClr val="02874D"/>
              </a:solidFill>
              <a:latin typeface="Arial"/>
              <a:ea typeface="Arial"/>
              <a:cs typeface="Arial"/>
              <a:sym typeface="Arial"/>
            </a:endParaRPr>
          </a:p>
        </p:txBody>
      </p:sp>
      <p:pic>
        <p:nvPicPr>
          <p:cNvPr id="137" name="Google Shape;137;p10"/>
          <p:cNvPicPr preferRelativeResize="0"/>
          <p:nvPr/>
        </p:nvPicPr>
        <p:blipFill rotWithShape="1">
          <a:blip r:embed="rId3">
            <a:alphaModFix/>
          </a:blip>
          <a:srcRect/>
          <a:stretch/>
        </p:blipFill>
        <p:spPr>
          <a:xfrm>
            <a:off x="4568887" y="311440"/>
            <a:ext cx="4575125" cy="45751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1"/>
        <p:cNvGrpSpPr/>
        <p:nvPr/>
      </p:nvGrpSpPr>
      <p:grpSpPr>
        <a:xfrm>
          <a:off x="0" y="0"/>
          <a:ext cx="0" cy="0"/>
          <a:chOff x="0" y="0"/>
          <a:chExt cx="0" cy="0"/>
        </a:xfrm>
      </p:grpSpPr>
      <p:sp>
        <p:nvSpPr>
          <p:cNvPr id="142" name="Google Shape;142;p11"/>
          <p:cNvSpPr txBox="1">
            <a:spLocks noGrp="1"/>
          </p:cNvSpPr>
          <p:nvPr>
            <p:ph type="title" idx="4294967295"/>
          </p:nvPr>
        </p:nvSpPr>
        <p:spPr>
          <a:xfrm>
            <a:off x="179825" y="147350"/>
            <a:ext cx="3840000" cy="5491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sl-SI" sz="3600" b="1" dirty="0">
                <a:solidFill>
                  <a:srgbClr val="02874D"/>
                </a:solidFill>
                <a:latin typeface="Arial"/>
                <a:ea typeface="Arial"/>
                <a:cs typeface="Arial"/>
                <a:sym typeface="Arial"/>
              </a:rPr>
              <a:t>VPIŠITE SVOJO  NAJDBO V APLIKACIJO</a:t>
            </a:r>
            <a:br>
              <a:rPr lang="sl-SI" sz="3600" b="1" dirty="0">
                <a:solidFill>
                  <a:srgbClr val="02874D"/>
                </a:solidFill>
                <a:latin typeface="Arial"/>
                <a:ea typeface="Arial"/>
                <a:cs typeface="Arial"/>
                <a:sym typeface="Arial"/>
              </a:rPr>
            </a:br>
            <a:r>
              <a:rPr lang="sl-SI" sz="1800" dirty="0">
                <a:solidFill>
                  <a:srgbClr val="4A4A4A"/>
                </a:solidFill>
                <a:latin typeface="Arial"/>
                <a:ea typeface="Arial"/>
                <a:cs typeface="Arial"/>
                <a:sym typeface="Arial"/>
              </a:rPr>
              <a:t>Prijavite svojo najdbo v aplikaciji in delite svojo izkušnjo z drugimi. </a:t>
            </a:r>
            <a:br>
              <a:rPr lang="sl-SI" sz="1800" dirty="0">
                <a:solidFill>
                  <a:srgbClr val="4A4A4A"/>
                </a:solidFill>
                <a:latin typeface="Arial"/>
                <a:ea typeface="Arial"/>
                <a:cs typeface="Arial"/>
                <a:sym typeface="Arial"/>
              </a:rPr>
            </a:br>
            <a:br>
              <a:rPr lang="sl-SI" sz="1800" dirty="0">
                <a:solidFill>
                  <a:srgbClr val="4A4A4A"/>
                </a:solidFill>
                <a:latin typeface="Arial"/>
                <a:ea typeface="Arial"/>
                <a:cs typeface="Arial"/>
                <a:sym typeface="Arial"/>
              </a:rPr>
            </a:br>
            <a:r>
              <a:rPr lang="sl-SI" sz="1800" dirty="0" err="1">
                <a:solidFill>
                  <a:srgbClr val="4A4A4A"/>
                </a:solidFill>
                <a:latin typeface="Arial"/>
                <a:ea typeface="Arial"/>
                <a:cs typeface="Arial"/>
                <a:sym typeface="Arial"/>
              </a:rPr>
              <a:t>Geocaching</a:t>
            </a:r>
            <a:r>
              <a:rPr lang="sl-SI" sz="1800" dirty="0">
                <a:solidFill>
                  <a:srgbClr val="4A4A4A"/>
                </a:solidFill>
                <a:latin typeface="Arial"/>
                <a:ea typeface="Arial"/>
                <a:cs typeface="Arial"/>
                <a:sym typeface="Arial"/>
              </a:rPr>
              <a:t> lahko beležite v aplikaciji </a:t>
            </a:r>
            <a:r>
              <a:rPr lang="sl-SI" sz="1800" dirty="0" err="1">
                <a:solidFill>
                  <a:srgbClr val="4A4A4A"/>
                </a:solidFill>
                <a:latin typeface="Arial"/>
                <a:ea typeface="Arial"/>
                <a:cs typeface="Arial"/>
                <a:sym typeface="Arial"/>
              </a:rPr>
              <a:t>Geocaching</a:t>
            </a:r>
            <a:r>
              <a:rPr lang="sl-SI" sz="1800" dirty="0">
                <a:solidFill>
                  <a:srgbClr val="4A4A4A"/>
                </a:solidFill>
                <a:latin typeface="Arial"/>
                <a:ea typeface="Arial"/>
                <a:cs typeface="Arial"/>
                <a:sym typeface="Arial"/>
              </a:rPr>
              <a:t>®, na Geocaching.com, </a:t>
            </a:r>
            <a:r>
              <a:rPr lang="sl-SI" sz="1800" dirty="0" err="1">
                <a:solidFill>
                  <a:srgbClr val="4A4A4A"/>
                </a:solidFill>
                <a:latin typeface="Arial"/>
                <a:ea typeface="Arial"/>
                <a:cs typeface="Arial"/>
                <a:sym typeface="Arial"/>
              </a:rPr>
              <a:t>cgeo</a:t>
            </a:r>
            <a:r>
              <a:rPr lang="sl-SI" sz="1800" dirty="0">
                <a:solidFill>
                  <a:srgbClr val="4A4A4A"/>
                </a:solidFill>
                <a:latin typeface="Arial"/>
                <a:ea typeface="Arial"/>
                <a:cs typeface="Arial"/>
                <a:sym typeface="Arial"/>
              </a:rPr>
              <a:t> ali kje drugje.</a:t>
            </a:r>
            <a:br>
              <a:rPr lang="sl-SI" sz="1800" dirty="0">
                <a:solidFill>
                  <a:srgbClr val="4A4A4A"/>
                </a:solidFill>
                <a:latin typeface="Arial"/>
                <a:ea typeface="Arial"/>
                <a:cs typeface="Arial"/>
                <a:sym typeface="Arial"/>
              </a:rPr>
            </a:br>
            <a:br>
              <a:rPr lang="sl-SI" sz="1800" dirty="0">
                <a:solidFill>
                  <a:srgbClr val="4A4A4A"/>
                </a:solidFill>
                <a:latin typeface="Arial"/>
                <a:ea typeface="Arial"/>
                <a:cs typeface="Arial"/>
                <a:sym typeface="Arial"/>
              </a:rPr>
            </a:br>
            <a:r>
              <a:rPr lang="sl-SI" sz="1800" dirty="0">
                <a:solidFill>
                  <a:srgbClr val="4A4A4A"/>
                </a:solidFill>
                <a:latin typeface="Arial"/>
                <a:ea typeface="Arial"/>
                <a:cs typeface="Arial"/>
                <a:sym typeface="Arial"/>
              </a:rPr>
              <a:t>Ne pokvarite zabave drugim </a:t>
            </a:r>
            <a:r>
              <a:rPr lang="sl-SI" sz="1800" dirty="0" err="1">
                <a:solidFill>
                  <a:srgbClr val="4A4A4A"/>
                </a:solidFill>
                <a:latin typeface="Arial"/>
                <a:ea typeface="Arial"/>
                <a:cs typeface="Arial"/>
                <a:sym typeface="Arial"/>
              </a:rPr>
              <a:t>geocacherjem</a:t>
            </a:r>
            <a:r>
              <a:rPr lang="sl-SI" sz="1800" dirty="0">
                <a:solidFill>
                  <a:srgbClr val="4A4A4A"/>
                </a:solidFill>
                <a:latin typeface="Arial"/>
                <a:ea typeface="Arial"/>
                <a:cs typeface="Arial"/>
                <a:sym typeface="Arial"/>
              </a:rPr>
              <a:t>, tako da razkrijete skrivališče v svojem dnevniku ali na fotografiji!</a:t>
            </a:r>
            <a:endParaRPr sz="3600" b="1" dirty="0">
              <a:solidFill>
                <a:srgbClr val="4A4A4A"/>
              </a:solidFill>
              <a:latin typeface="Arial"/>
              <a:ea typeface="Arial"/>
              <a:cs typeface="Arial"/>
              <a:sym typeface="Arial"/>
            </a:endParaRPr>
          </a:p>
        </p:txBody>
      </p:sp>
      <p:pic>
        <p:nvPicPr>
          <p:cNvPr id="143" name="Google Shape;143;p11"/>
          <p:cNvPicPr preferRelativeResize="0"/>
          <p:nvPr/>
        </p:nvPicPr>
        <p:blipFill rotWithShape="1">
          <a:blip r:embed="rId3">
            <a:alphaModFix/>
          </a:blip>
          <a:srcRect/>
          <a:stretch/>
        </p:blipFill>
        <p:spPr>
          <a:xfrm>
            <a:off x="4569000" y="304800"/>
            <a:ext cx="4575000" cy="4575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7"/>
        <p:cNvGrpSpPr/>
        <p:nvPr/>
      </p:nvGrpSpPr>
      <p:grpSpPr>
        <a:xfrm>
          <a:off x="0" y="0"/>
          <a:ext cx="0" cy="0"/>
          <a:chOff x="0" y="0"/>
          <a:chExt cx="0" cy="0"/>
        </a:xfrm>
      </p:grpSpPr>
      <p:sp>
        <p:nvSpPr>
          <p:cNvPr id="149" name="Google Shape;149;p12"/>
          <p:cNvSpPr txBox="1"/>
          <p:nvPr/>
        </p:nvSpPr>
        <p:spPr>
          <a:xfrm>
            <a:off x="798990" y="46176"/>
            <a:ext cx="7998780" cy="73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sl-SI" sz="3600" b="1" i="0" u="none" strike="noStrike" cap="none" dirty="0">
                <a:solidFill>
                  <a:srgbClr val="02874D"/>
                </a:solidFill>
                <a:latin typeface="Arial"/>
                <a:ea typeface="Arial"/>
                <a:cs typeface="Arial"/>
                <a:sym typeface="Arial"/>
              </a:rPr>
              <a:t>ZAKLADOV JE VEČ VRST IN </a:t>
            </a:r>
            <a:br>
              <a:rPr lang="sl-SI" sz="3600" b="1" i="0" u="none" strike="noStrike" cap="none" dirty="0">
                <a:solidFill>
                  <a:srgbClr val="02874D"/>
                </a:solidFill>
                <a:latin typeface="Arial"/>
                <a:ea typeface="Arial"/>
                <a:cs typeface="Arial"/>
                <a:sym typeface="Arial"/>
              </a:rPr>
            </a:br>
            <a:r>
              <a:rPr lang="sl-SI" sz="3600" b="1" i="0" u="none" strike="noStrike" cap="none" dirty="0">
                <a:solidFill>
                  <a:srgbClr val="02874D"/>
                </a:solidFill>
                <a:latin typeface="Arial"/>
                <a:ea typeface="Arial"/>
                <a:cs typeface="Arial"/>
                <a:sym typeface="Arial"/>
              </a:rPr>
              <a:t>TUDI NISO VSI ZASTONJ</a:t>
            </a:r>
            <a:endParaRPr sz="3600" b="1" i="0" u="none" strike="noStrike" cap="none" dirty="0">
              <a:solidFill>
                <a:srgbClr val="02874D"/>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rgbClr val="000000"/>
              </a:solidFill>
              <a:latin typeface="Arial"/>
              <a:ea typeface="Arial"/>
              <a:cs typeface="Arial"/>
              <a:sym typeface="Arial"/>
            </a:endParaRPr>
          </a:p>
        </p:txBody>
      </p:sp>
      <p:sp>
        <p:nvSpPr>
          <p:cNvPr id="3" name="PoljeZBesedilom 2">
            <a:extLst>
              <a:ext uri="{FF2B5EF4-FFF2-40B4-BE49-F238E27FC236}">
                <a16:creationId xmlns:a16="http://schemas.microsoft.com/office/drawing/2014/main" id="{82FDA42A-A66D-1576-C32D-9853C17A2749}"/>
              </a:ext>
            </a:extLst>
          </p:cNvPr>
          <p:cNvSpPr txBox="1"/>
          <p:nvPr/>
        </p:nvSpPr>
        <p:spPr>
          <a:xfrm>
            <a:off x="941033" y="1054812"/>
            <a:ext cx="3926710" cy="1446550"/>
          </a:xfrm>
          <a:prstGeom prst="rect">
            <a:avLst/>
          </a:prstGeom>
          <a:noFill/>
        </p:spPr>
        <p:txBody>
          <a:bodyPr wrap="square">
            <a:spAutoFit/>
          </a:bodyPr>
          <a:lstStyle/>
          <a:p>
            <a:endParaRPr lang="sl-SI" dirty="0"/>
          </a:p>
          <a:p>
            <a:r>
              <a:rPr lang="sl-SI" sz="1800" b="1" dirty="0">
                <a:solidFill>
                  <a:srgbClr val="00B050"/>
                </a:solidFill>
              </a:rPr>
              <a:t>Tradicionalni zaklad</a:t>
            </a:r>
          </a:p>
          <a:p>
            <a:r>
              <a:rPr lang="sl-SI" dirty="0"/>
              <a:t>Najpreprostejša vrsta zaklada, pri kateri je na objavljenih koordinatah skrit vsebnik z vpisnim lističem </a:t>
            </a:r>
            <a:r>
              <a:rPr lang="sl-SI" dirty="0" err="1"/>
              <a:t>ozioma</a:t>
            </a:r>
            <a:r>
              <a:rPr lang="sl-SI" dirty="0"/>
              <a:t> dnevnikom. Vsebniki so lahko različnih velikosti.</a:t>
            </a:r>
          </a:p>
        </p:txBody>
      </p:sp>
      <p:pic>
        <p:nvPicPr>
          <p:cNvPr id="6" name="Slika 5">
            <a:extLst>
              <a:ext uri="{FF2B5EF4-FFF2-40B4-BE49-F238E27FC236}">
                <a16:creationId xmlns:a16="http://schemas.microsoft.com/office/drawing/2014/main" id="{EBEBB496-8A9D-6221-CEB7-BE9589EE75D9}"/>
              </a:ext>
            </a:extLst>
          </p:cNvPr>
          <p:cNvPicPr>
            <a:picLocks noChangeAspect="1"/>
          </p:cNvPicPr>
          <p:nvPr/>
        </p:nvPicPr>
        <p:blipFill>
          <a:blip r:embed="rId3"/>
          <a:stretch>
            <a:fillRect/>
          </a:stretch>
        </p:blipFill>
        <p:spPr>
          <a:xfrm>
            <a:off x="6139216" y="1282686"/>
            <a:ext cx="2473171" cy="1854879"/>
          </a:xfrm>
          <a:prstGeom prst="rect">
            <a:avLst/>
          </a:prstGeom>
        </p:spPr>
      </p:pic>
      <p:pic>
        <p:nvPicPr>
          <p:cNvPr id="8" name="Slika 7">
            <a:extLst>
              <a:ext uri="{FF2B5EF4-FFF2-40B4-BE49-F238E27FC236}">
                <a16:creationId xmlns:a16="http://schemas.microsoft.com/office/drawing/2014/main" id="{BA7C03BE-6340-D372-DDFD-BA8563DED79F}"/>
              </a:ext>
            </a:extLst>
          </p:cNvPr>
          <p:cNvPicPr>
            <a:picLocks noChangeAspect="1"/>
          </p:cNvPicPr>
          <p:nvPr/>
        </p:nvPicPr>
        <p:blipFill>
          <a:blip r:embed="rId4"/>
          <a:stretch>
            <a:fillRect/>
          </a:stretch>
        </p:blipFill>
        <p:spPr>
          <a:xfrm>
            <a:off x="0" y="1542699"/>
            <a:ext cx="941033" cy="941033"/>
          </a:xfrm>
          <a:prstGeom prst="rect">
            <a:avLst/>
          </a:prstGeom>
        </p:spPr>
      </p:pic>
      <p:pic>
        <p:nvPicPr>
          <p:cNvPr id="10" name="Slika 9">
            <a:extLst>
              <a:ext uri="{FF2B5EF4-FFF2-40B4-BE49-F238E27FC236}">
                <a16:creationId xmlns:a16="http://schemas.microsoft.com/office/drawing/2014/main" id="{F05D26FF-AF94-AD5B-432E-12DC88AE3935}"/>
              </a:ext>
            </a:extLst>
          </p:cNvPr>
          <p:cNvPicPr>
            <a:picLocks noChangeAspect="1"/>
          </p:cNvPicPr>
          <p:nvPr/>
        </p:nvPicPr>
        <p:blipFill>
          <a:blip r:embed="rId5"/>
          <a:stretch>
            <a:fillRect/>
          </a:stretch>
        </p:blipFill>
        <p:spPr>
          <a:xfrm>
            <a:off x="40689" y="3429000"/>
            <a:ext cx="930676" cy="930676"/>
          </a:xfrm>
          <a:prstGeom prst="rect">
            <a:avLst/>
          </a:prstGeom>
        </p:spPr>
      </p:pic>
      <p:sp>
        <p:nvSpPr>
          <p:cNvPr id="12" name="PoljeZBesedilom 11">
            <a:extLst>
              <a:ext uri="{FF2B5EF4-FFF2-40B4-BE49-F238E27FC236}">
                <a16:creationId xmlns:a16="http://schemas.microsoft.com/office/drawing/2014/main" id="{72873E2B-89CE-89A6-5D0D-747CE25D5E79}"/>
              </a:ext>
            </a:extLst>
          </p:cNvPr>
          <p:cNvSpPr txBox="1"/>
          <p:nvPr/>
        </p:nvSpPr>
        <p:spPr>
          <a:xfrm>
            <a:off x="941033" y="2971619"/>
            <a:ext cx="4572000" cy="1661993"/>
          </a:xfrm>
          <a:prstGeom prst="rect">
            <a:avLst/>
          </a:prstGeom>
          <a:noFill/>
        </p:spPr>
        <p:txBody>
          <a:bodyPr wrap="square">
            <a:spAutoFit/>
          </a:bodyPr>
          <a:lstStyle/>
          <a:p>
            <a:pPr>
              <a:buNone/>
            </a:pPr>
            <a:r>
              <a:rPr lang="sl-SI" sz="1800" b="1" dirty="0">
                <a:solidFill>
                  <a:srgbClr val="00B050"/>
                </a:solidFill>
              </a:rPr>
              <a:t>Virtualni zaklad</a:t>
            </a:r>
          </a:p>
          <a:p>
            <a:r>
              <a:rPr lang="sl-SI" dirty="0"/>
              <a:t>Pri virtualnem zakladu je treba namesto škatle najti določeno lokacijo. Zahteve za vpis najdbe virtualnega zaklada so različne — morali boste odgovoriti na vprašanje v zvezi z lokacijo, posneti fotografijo, opraviti nalogo ... V vsakem primeru pa je treba za vpis najdbe v spletni dnevnik obiskati objavljene koordinate. </a:t>
            </a:r>
          </a:p>
        </p:txBody>
      </p:sp>
      <p:sp>
        <p:nvSpPr>
          <p:cNvPr id="17" name="PoljeZBesedilom 16">
            <a:extLst>
              <a:ext uri="{FF2B5EF4-FFF2-40B4-BE49-F238E27FC236}">
                <a16:creationId xmlns:a16="http://schemas.microsoft.com/office/drawing/2014/main" id="{91096EE4-7436-23A3-576D-05C29443A5D5}"/>
              </a:ext>
            </a:extLst>
          </p:cNvPr>
          <p:cNvSpPr txBox="1"/>
          <p:nvPr/>
        </p:nvSpPr>
        <p:spPr>
          <a:xfrm>
            <a:off x="941033" y="4787525"/>
            <a:ext cx="4572000" cy="1877437"/>
          </a:xfrm>
          <a:prstGeom prst="rect">
            <a:avLst/>
          </a:prstGeom>
          <a:noFill/>
        </p:spPr>
        <p:txBody>
          <a:bodyPr wrap="square">
            <a:spAutoFit/>
          </a:bodyPr>
          <a:lstStyle/>
          <a:p>
            <a:endParaRPr lang="sl-SI" dirty="0"/>
          </a:p>
          <a:p>
            <a:r>
              <a:rPr lang="sl-SI" sz="1800" b="1" dirty="0">
                <a:solidFill>
                  <a:srgbClr val="00B050"/>
                </a:solidFill>
              </a:rPr>
              <a:t>Večstopenjski zaklad</a:t>
            </a:r>
          </a:p>
          <a:p>
            <a:r>
              <a:rPr lang="sl-SI" dirty="0"/>
              <a:t>Pri zakladih te vrste je treba obiskati eno ali več stopenj (točk), na končni točki pa je skrita škatla z dnevnikom. Izvedbe so zelo različne, običajno pa so na prvi stopnji podatki, potrebni za najdbo druge stopnje, na drugi stopnji podatki, potrebni za najdbo tretje stopnje, in tako naprej.</a:t>
            </a:r>
          </a:p>
        </p:txBody>
      </p:sp>
      <p:pic>
        <p:nvPicPr>
          <p:cNvPr id="19" name="Slika 18">
            <a:extLst>
              <a:ext uri="{FF2B5EF4-FFF2-40B4-BE49-F238E27FC236}">
                <a16:creationId xmlns:a16="http://schemas.microsoft.com/office/drawing/2014/main" id="{486AE27D-3950-22FD-D4FA-83E4CE963E6B}"/>
              </a:ext>
            </a:extLst>
          </p:cNvPr>
          <p:cNvPicPr>
            <a:picLocks noChangeAspect="1"/>
          </p:cNvPicPr>
          <p:nvPr/>
        </p:nvPicPr>
        <p:blipFill>
          <a:blip r:embed="rId6"/>
          <a:stretch>
            <a:fillRect/>
          </a:stretch>
        </p:blipFill>
        <p:spPr>
          <a:xfrm>
            <a:off x="61504" y="5281720"/>
            <a:ext cx="889046" cy="889046"/>
          </a:xfrm>
          <a:prstGeom prst="rect">
            <a:avLst/>
          </a:prstGeom>
        </p:spPr>
      </p:pic>
      <p:pic>
        <p:nvPicPr>
          <p:cNvPr id="21" name="Slika 20">
            <a:extLst>
              <a:ext uri="{FF2B5EF4-FFF2-40B4-BE49-F238E27FC236}">
                <a16:creationId xmlns:a16="http://schemas.microsoft.com/office/drawing/2014/main" id="{25D33813-27A9-E512-EB0B-7A2D7BC871E6}"/>
              </a:ext>
            </a:extLst>
          </p:cNvPr>
          <p:cNvPicPr>
            <a:picLocks noChangeAspect="1"/>
          </p:cNvPicPr>
          <p:nvPr/>
        </p:nvPicPr>
        <p:blipFill>
          <a:blip r:embed="rId7"/>
          <a:stretch>
            <a:fillRect/>
          </a:stretch>
        </p:blipFill>
        <p:spPr>
          <a:xfrm>
            <a:off x="6262456" y="3429000"/>
            <a:ext cx="2226692" cy="296595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69"/>
        <p:cNvGrpSpPr/>
        <p:nvPr/>
      </p:nvGrpSpPr>
      <p:grpSpPr>
        <a:xfrm>
          <a:off x="0" y="0"/>
          <a:ext cx="0" cy="0"/>
          <a:chOff x="0" y="0"/>
          <a:chExt cx="0" cy="0"/>
        </a:xfrm>
      </p:grpSpPr>
      <p:pic>
        <p:nvPicPr>
          <p:cNvPr id="170" name="Google Shape;170;p14"/>
          <p:cNvPicPr preferRelativeResize="0"/>
          <p:nvPr/>
        </p:nvPicPr>
        <p:blipFill rotWithShape="1">
          <a:blip r:embed="rId3">
            <a:alphaModFix/>
          </a:blip>
          <a:srcRect b="2959"/>
          <a:stretch/>
        </p:blipFill>
        <p:spPr>
          <a:xfrm>
            <a:off x="0" y="0"/>
            <a:ext cx="9144002" cy="6857999"/>
          </a:xfrm>
          <a:prstGeom prst="rect">
            <a:avLst/>
          </a:prstGeom>
          <a:noFill/>
          <a:ln>
            <a:noFill/>
          </a:ln>
        </p:spPr>
      </p:pic>
      <p:sp>
        <p:nvSpPr>
          <p:cNvPr id="171" name="Google Shape;171;p14"/>
          <p:cNvSpPr txBox="1">
            <a:spLocks noGrp="1"/>
          </p:cNvSpPr>
          <p:nvPr>
            <p:ph type="title"/>
          </p:nvPr>
        </p:nvSpPr>
        <p:spPr>
          <a:xfrm>
            <a:off x="152400" y="98300"/>
            <a:ext cx="9144000" cy="825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sl-SI" sz="3600" b="1" dirty="0">
                <a:solidFill>
                  <a:srgbClr val="02874D"/>
                </a:solidFill>
                <a:latin typeface="Arial"/>
                <a:ea typeface="Arial"/>
                <a:cs typeface="Arial"/>
                <a:sym typeface="Arial"/>
              </a:rPr>
              <a:t>POIŠČIMO KAKŠEN ZAKLAD</a:t>
            </a:r>
            <a:r>
              <a:rPr lang="en" sz="3600" b="1" dirty="0">
                <a:solidFill>
                  <a:srgbClr val="02874D"/>
                </a:solidFill>
                <a:latin typeface="Arial"/>
                <a:ea typeface="Arial"/>
                <a:cs typeface="Arial"/>
                <a:sym typeface="Arial"/>
              </a:rPr>
              <a:t>!</a:t>
            </a:r>
            <a:endParaRPr sz="3600" b="1" dirty="0">
              <a:solidFill>
                <a:srgbClr val="02874D"/>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8761D"/>
        </a:solidFill>
        <a:effectLst/>
      </p:bgPr>
    </p:bg>
    <p:spTree>
      <p:nvGrpSpPr>
        <p:cNvPr id="1" name="Shape 64"/>
        <p:cNvGrpSpPr/>
        <p:nvPr/>
      </p:nvGrpSpPr>
      <p:grpSpPr>
        <a:xfrm>
          <a:off x="0" y="0"/>
          <a:ext cx="0" cy="0"/>
          <a:chOff x="0" y="0"/>
          <a:chExt cx="0" cy="0"/>
        </a:xfrm>
      </p:grpSpPr>
      <p:pic>
        <p:nvPicPr>
          <p:cNvPr id="65" name="Google Shape;65;p2"/>
          <p:cNvPicPr preferRelativeResize="0"/>
          <p:nvPr/>
        </p:nvPicPr>
        <p:blipFill>
          <a:blip r:embed="rId3">
            <a:alphaModFix/>
          </a:blip>
          <a:stretch>
            <a:fillRect/>
          </a:stretch>
        </p:blipFill>
        <p:spPr>
          <a:xfrm>
            <a:off x="0" y="0"/>
            <a:ext cx="9144000" cy="6858000"/>
          </a:xfrm>
          <a:prstGeom prst="rect">
            <a:avLst/>
          </a:prstGeom>
          <a:noFill/>
          <a:ln>
            <a:noFill/>
          </a:ln>
        </p:spPr>
      </p:pic>
      <p:sp>
        <p:nvSpPr>
          <p:cNvPr id="66" name="Google Shape;66;p2"/>
          <p:cNvSpPr txBox="1">
            <a:spLocks noGrp="1"/>
          </p:cNvSpPr>
          <p:nvPr>
            <p:ph type="title"/>
          </p:nvPr>
        </p:nvSpPr>
        <p:spPr>
          <a:xfrm>
            <a:off x="217450" y="4905375"/>
            <a:ext cx="8708100" cy="15393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000"/>
              <a:buNone/>
            </a:pPr>
            <a:r>
              <a:rPr lang="sl-SI" sz="4800" b="1" dirty="0">
                <a:solidFill>
                  <a:srgbClr val="FFFFFF"/>
                </a:solidFill>
                <a:latin typeface="Arial"/>
                <a:ea typeface="Arial"/>
                <a:cs typeface="Arial"/>
                <a:sym typeface="Arial"/>
              </a:rPr>
              <a:t>KAJ JE</a:t>
            </a:r>
            <a:endParaRPr sz="4800" b="1" dirty="0">
              <a:solidFill>
                <a:srgbClr val="FFFFFF"/>
              </a:solidFill>
              <a:latin typeface="Arial"/>
              <a:ea typeface="Arial"/>
              <a:cs typeface="Arial"/>
              <a:sym typeface="Arial"/>
            </a:endParaRPr>
          </a:p>
          <a:p>
            <a:pPr marL="0" lvl="0" indent="0" algn="l" rtl="0">
              <a:lnSpc>
                <a:spcPct val="100000"/>
              </a:lnSpc>
              <a:spcBef>
                <a:spcPts val="0"/>
              </a:spcBef>
              <a:spcAft>
                <a:spcPts val="0"/>
              </a:spcAft>
              <a:buSzPts val="3000"/>
              <a:buNone/>
            </a:pPr>
            <a:r>
              <a:rPr lang="en" sz="4800" b="1" dirty="0">
                <a:solidFill>
                  <a:srgbClr val="FFFFFF"/>
                </a:solidFill>
                <a:latin typeface="Arial"/>
                <a:ea typeface="Arial"/>
                <a:cs typeface="Arial"/>
                <a:sym typeface="Arial"/>
              </a:rPr>
              <a:t>GEOCACHING?</a:t>
            </a:r>
            <a:endParaRPr sz="4800" b="1" dirty="0">
              <a:solidFill>
                <a:srgbClr val="FFFFFF"/>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70"/>
        <p:cNvGrpSpPr/>
        <p:nvPr/>
      </p:nvGrpSpPr>
      <p:grpSpPr>
        <a:xfrm>
          <a:off x="0" y="0"/>
          <a:ext cx="0" cy="0"/>
          <a:chOff x="0" y="0"/>
          <a:chExt cx="0" cy="0"/>
        </a:xfrm>
      </p:grpSpPr>
      <p:sp>
        <p:nvSpPr>
          <p:cNvPr id="71" name="Google Shape;71;p3"/>
          <p:cNvSpPr txBox="1">
            <a:spLocks noGrp="1"/>
          </p:cNvSpPr>
          <p:nvPr>
            <p:ph type="title" idx="4294967295"/>
          </p:nvPr>
        </p:nvSpPr>
        <p:spPr>
          <a:xfrm>
            <a:off x="152325" y="138675"/>
            <a:ext cx="3624600" cy="2401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400" b="1" dirty="0">
                <a:solidFill>
                  <a:srgbClr val="02874D"/>
                </a:solidFill>
                <a:latin typeface="Arial"/>
                <a:ea typeface="Arial"/>
                <a:cs typeface="Arial"/>
                <a:sym typeface="Arial"/>
              </a:rPr>
              <a:t>GEOCACHING </a:t>
            </a:r>
            <a:r>
              <a:rPr lang="sl-SI" sz="2400" b="1" dirty="0">
                <a:solidFill>
                  <a:srgbClr val="02874D"/>
                </a:solidFill>
                <a:latin typeface="Arial"/>
                <a:ea typeface="Arial"/>
                <a:cs typeface="Arial"/>
                <a:sym typeface="Arial"/>
              </a:rPr>
              <a:t>JE DEJAVNOST NA PROSTEM, KJER S POMOČJO KOORDINAT IŠČEMO ZAKLADE</a:t>
            </a:r>
            <a:endParaRPr sz="2400" b="1" dirty="0">
              <a:solidFill>
                <a:srgbClr val="02874D"/>
              </a:solidFill>
              <a:latin typeface="Arial"/>
              <a:ea typeface="Arial"/>
              <a:cs typeface="Arial"/>
              <a:sym typeface="Arial"/>
            </a:endParaRPr>
          </a:p>
        </p:txBody>
      </p:sp>
      <p:sp>
        <p:nvSpPr>
          <p:cNvPr id="72" name="Google Shape;72;p3"/>
          <p:cNvSpPr txBox="1">
            <a:spLocks noGrp="1"/>
          </p:cNvSpPr>
          <p:nvPr>
            <p:ph type="body" idx="4294967295"/>
          </p:nvPr>
        </p:nvSpPr>
        <p:spPr>
          <a:xfrm>
            <a:off x="152325" y="2540475"/>
            <a:ext cx="3949500" cy="392246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r>
              <a:rPr lang="en" dirty="0">
                <a:solidFill>
                  <a:srgbClr val="4A4A4A"/>
                </a:solidFill>
                <a:latin typeface="Arial"/>
                <a:ea typeface="Arial"/>
                <a:cs typeface="Arial"/>
                <a:sym typeface="Arial"/>
              </a:rPr>
              <a:t>Mil</a:t>
            </a:r>
            <a:r>
              <a:rPr lang="sl-SI" dirty="0" err="1">
                <a:solidFill>
                  <a:srgbClr val="4A4A4A"/>
                </a:solidFill>
                <a:latin typeface="Arial"/>
                <a:ea typeface="Arial"/>
                <a:cs typeface="Arial"/>
                <a:sym typeface="Arial"/>
              </a:rPr>
              <a:t>ijoni</a:t>
            </a:r>
            <a:r>
              <a:rPr lang="sl-SI" dirty="0">
                <a:solidFill>
                  <a:srgbClr val="4A4A4A"/>
                </a:solidFill>
                <a:latin typeface="Arial"/>
                <a:ea typeface="Arial"/>
                <a:cs typeface="Arial"/>
                <a:sym typeface="Arial"/>
              </a:rPr>
              <a:t> ljudi po vsem svetu uporabljajo aplikacijo </a:t>
            </a:r>
            <a:r>
              <a:rPr lang="en" u="sng" dirty="0">
                <a:solidFill>
                  <a:srgbClr val="0000FF"/>
                </a:solidFill>
                <a:latin typeface="Arial"/>
                <a:ea typeface="Arial"/>
                <a:cs typeface="Arial"/>
                <a:sym typeface="Arial"/>
                <a:hlinkClick r:id="rId3">
                  <a:extLst>
                    <a:ext uri="{A12FA001-AC4F-418D-AE19-62706E023703}">
                      <ahyp:hlinkClr xmlns:ahyp="http://schemas.microsoft.com/office/drawing/2018/hyperlinkcolor" val="tx"/>
                    </a:ext>
                  </a:extLst>
                </a:hlinkClick>
              </a:rPr>
              <a:t>Geocaching</a:t>
            </a:r>
            <a:r>
              <a:rPr lang="en" u="sng" baseline="30000" dirty="0">
                <a:solidFill>
                  <a:srgbClr val="0000FF"/>
                </a:solidFill>
                <a:latin typeface="Arial"/>
                <a:ea typeface="Arial"/>
                <a:cs typeface="Arial"/>
                <a:sym typeface="Arial"/>
                <a:hlinkClick r:id="rId3">
                  <a:extLst>
                    <a:ext uri="{A12FA001-AC4F-418D-AE19-62706E023703}">
                      <ahyp:hlinkClr xmlns:ahyp="http://schemas.microsoft.com/office/drawing/2018/hyperlinkcolor" val="tx"/>
                    </a:ext>
                  </a:extLst>
                </a:hlinkClick>
              </a:rPr>
              <a:t>®</a:t>
            </a:r>
            <a:r>
              <a:rPr lang="en" u="sng" dirty="0">
                <a:solidFill>
                  <a:srgbClr val="0000FF"/>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sl-SI" u="sng" dirty="0">
                <a:solidFill>
                  <a:srgbClr val="0000FF"/>
                </a:solidFill>
                <a:latin typeface="Arial"/>
                <a:ea typeface="Arial"/>
                <a:cs typeface="Arial"/>
                <a:sym typeface="Arial"/>
              </a:rPr>
              <a:t>ali </a:t>
            </a:r>
            <a:r>
              <a:rPr lang="sl-SI" u="sng" dirty="0" err="1">
                <a:solidFill>
                  <a:srgbClr val="0000FF"/>
                </a:solidFill>
                <a:latin typeface="Arial"/>
                <a:ea typeface="Arial"/>
                <a:cs typeface="Arial"/>
                <a:sym typeface="Arial"/>
              </a:rPr>
              <a:t>cgeo</a:t>
            </a:r>
            <a:r>
              <a:rPr lang="en" dirty="0">
                <a:solidFill>
                  <a:srgbClr val="4A4A4A"/>
                </a:solidFill>
                <a:latin typeface="Arial"/>
                <a:ea typeface="Arial"/>
                <a:cs typeface="Arial"/>
                <a:sym typeface="Arial"/>
              </a:rPr>
              <a:t> </a:t>
            </a:r>
            <a:r>
              <a:rPr lang="sl-SI" dirty="0">
                <a:solidFill>
                  <a:srgbClr val="4A4A4A"/>
                </a:solidFill>
                <a:latin typeface="Arial"/>
                <a:ea typeface="Arial"/>
                <a:cs typeface="Arial"/>
                <a:sym typeface="Arial"/>
              </a:rPr>
              <a:t>ali </a:t>
            </a:r>
            <a:r>
              <a:rPr lang="en" dirty="0">
                <a:solidFill>
                  <a:srgbClr val="4A4A4A"/>
                </a:solidFill>
                <a:latin typeface="Arial"/>
                <a:ea typeface="Arial"/>
                <a:cs typeface="Arial"/>
                <a:sym typeface="Arial"/>
              </a:rPr>
              <a:t>GPS</a:t>
            </a:r>
            <a:r>
              <a:rPr lang="sl-SI" dirty="0">
                <a:solidFill>
                  <a:srgbClr val="4A4A4A"/>
                </a:solidFill>
                <a:latin typeface="Arial"/>
                <a:ea typeface="Arial"/>
                <a:cs typeface="Arial"/>
                <a:sym typeface="Arial"/>
              </a:rPr>
              <a:t>, da bi našli izvirno in zvito skrite zaklade, ki so lahko zelo majhni ali precej večji ter njihovo najdbo in izkušnjo iskanja objavijo v aplikaciji na spletu.</a:t>
            </a:r>
            <a:r>
              <a:rPr lang="en" dirty="0">
                <a:solidFill>
                  <a:srgbClr val="4A4A4A"/>
                </a:solidFill>
                <a:latin typeface="Arial"/>
                <a:ea typeface="Arial"/>
                <a:cs typeface="Arial"/>
                <a:sym typeface="Arial"/>
              </a:rPr>
              <a:t> </a:t>
            </a:r>
            <a:endParaRPr dirty="0">
              <a:solidFill>
                <a:srgbClr val="4A4A4A"/>
              </a:solidFill>
              <a:latin typeface="Arial"/>
              <a:ea typeface="Arial"/>
              <a:cs typeface="Arial"/>
              <a:sym typeface="Arial"/>
            </a:endParaRPr>
          </a:p>
          <a:p>
            <a:pPr marL="0" lvl="0" indent="0" algn="l" rtl="0">
              <a:lnSpc>
                <a:spcPct val="100000"/>
              </a:lnSpc>
              <a:spcBef>
                <a:spcPts val="0"/>
              </a:spcBef>
              <a:spcAft>
                <a:spcPts val="0"/>
              </a:spcAft>
              <a:buClr>
                <a:srgbClr val="000000"/>
              </a:buClr>
              <a:buSzPts val="1100"/>
              <a:buFont typeface="Arial"/>
              <a:buNone/>
            </a:pPr>
            <a:endParaRPr dirty="0">
              <a:solidFill>
                <a:srgbClr val="4A4A4A"/>
              </a:solidFill>
              <a:latin typeface="Arial"/>
              <a:ea typeface="Arial"/>
              <a:cs typeface="Arial"/>
              <a:sym typeface="Arial"/>
            </a:endParaRPr>
          </a:p>
          <a:p>
            <a:pPr marL="0" lvl="0" indent="0" algn="l" rtl="0">
              <a:lnSpc>
                <a:spcPct val="100000"/>
              </a:lnSpc>
              <a:spcBef>
                <a:spcPts val="0"/>
              </a:spcBef>
              <a:spcAft>
                <a:spcPts val="0"/>
              </a:spcAft>
              <a:buClr>
                <a:srgbClr val="000000"/>
              </a:buClr>
              <a:buSzPts val="1100"/>
              <a:buFont typeface="Arial"/>
              <a:buNone/>
            </a:pPr>
            <a:r>
              <a:rPr lang="sl-SI" dirty="0">
                <a:solidFill>
                  <a:srgbClr val="4A4A4A"/>
                </a:solidFill>
                <a:latin typeface="Arial"/>
                <a:ea typeface="Arial"/>
                <a:cs typeface="Arial"/>
                <a:sym typeface="Arial"/>
              </a:rPr>
              <a:t>Z več kot 3 milijoni zakladov (</a:t>
            </a:r>
            <a:r>
              <a:rPr lang="sl-SI" dirty="0" err="1">
                <a:solidFill>
                  <a:srgbClr val="4A4A4A"/>
                </a:solidFill>
                <a:latin typeface="Arial"/>
                <a:ea typeface="Arial"/>
                <a:cs typeface="Arial"/>
                <a:sym typeface="Arial"/>
              </a:rPr>
              <a:t>geocachev</a:t>
            </a:r>
            <a:r>
              <a:rPr lang="sl-SI" dirty="0">
                <a:solidFill>
                  <a:srgbClr val="4A4A4A"/>
                </a:solidFill>
                <a:latin typeface="Arial"/>
                <a:ea typeface="Arial"/>
                <a:cs typeface="Arial"/>
                <a:sym typeface="Arial"/>
              </a:rPr>
              <a:t>), ki so jih postavili navdušenci po vsem svetu, </a:t>
            </a:r>
            <a:r>
              <a:rPr lang="sl-SI" dirty="0" err="1">
                <a:solidFill>
                  <a:srgbClr val="4A4A4A"/>
                </a:solidFill>
                <a:latin typeface="Arial"/>
                <a:ea typeface="Arial"/>
                <a:cs typeface="Arial"/>
                <a:sym typeface="Arial"/>
              </a:rPr>
              <a:t>geocaching</a:t>
            </a:r>
            <a:r>
              <a:rPr lang="sl-SI" dirty="0">
                <a:solidFill>
                  <a:srgbClr val="4A4A4A"/>
                </a:solidFill>
                <a:latin typeface="Arial"/>
                <a:ea typeface="Arial"/>
                <a:cs typeface="Arial"/>
                <a:sym typeface="Arial"/>
              </a:rPr>
              <a:t> navdihuje in omogoča raziskovanje, odkrivanje novih znamenitosti in avanturo.</a:t>
            </a:r>
            <a:endParaRPr dirty="0">
              <a:solidFill>
                <a:srgbClr val="4A4A4A"/>
              </a:solidFill>
              <a:latin typeface="Arial"/>
              <a:ea typeface="Arial"/>
              <a:cs typeface="Arial"/>
              <a:sym typeface="Arial"/>
            </a:endParaRPr>
          </a:p>
        </p:txBody>
      </p:sp>
      <p:pic>
        <p:nvPicPr>
          <p:cNvPr id="3" name="Slika 2">
            <a:extLst>
              <a:ext uri="{FF2B5EF4-FFF2-40B4-BE49-F238E27FC236}">
                <a16:creationId xmlns:a16="http://schemas.microsoft.com/office/drawing/2014/main" id="{DD8C4911-6CDA-06B8-7369-A8E968C570F5}"/>
              </a:ext>
            </a:extLst>
          </p:cNvPr>
          <p:cNvPicPr>
            <a:picLocks noChangeAspect="1"/>
          </p:cNvPicPr>
          <p:nvPr/>
        </p:nvPicPr>
        <p:blipFill>
          <a:blip r:embed="rId4"/>
          <a:stretch>
            <a:fillRect/>
          </a:stretch>
        </p:blipFill>
        <p:spPr>
          <a:xfrm>
            <a:off x="4297281" y="171807"/>
            <a:ext cx="4694394" cy="3117371"/>
          </a:xfrm>
          <a:prstGeom prst="rect">
            <a:avLst/>
          </a:prstGeom>
        </p:spPr>
      </p:pic>
      <p:pic>
        <p:nvPicPr>
          <p:cNvPr id="5" name="Slika 4">
            <a:extLst>
              <a:ext uri="{FF2B5EF4-FFF2-40B4-BE49-F238E27FC236}">
                <a16:creationId xmlns:a16="http://schemas.microsoft.com/office/drawing/2014/main" id="{12E8A84C-6F81-6E5F-8442-AD156B56CBFA}"/>
              </a:ext>
            </a:extLst>
          </p:cNvPr>
          <p:cNvPicPr>
            <a:picLocks noChangeAspect="1"/>
          </p:cNvPicPr>
          <p:nvPr/>
        </p:nvPicPr>
        <p:blipFill>
          <a:blip r:embed="rId5"/>
          <a:stretch>
            <a:fillRect/>
          </a:stretch>
        </p:blipFill>
        <p:spPr>
          <a:xfrm>
            <a:off x="4369706" y="3568822"/>
            <a:ext cx="4385569" cy="328917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77"/>
        <p:cNvGrpSpPr/>
        <p:nvPr/>
      </p:nvGrpSpPr>
      <p:grpSpPr>
        <a:xfrm>
          <a:off x="0" y="0"/>
          <a:ext cx="0" cy="0"/>
          <a:chOff x="0" y="0"/>
          <a:chExt cx="0" cy="0"/>
        </a:xfrm>
      </p:grpSpPr>
      <p:sp>
        <p:nvSpPr>
          <p:cNvPr id="78" name="Google Shape;78;p4"/>
          <p:cNvSpPr txBox="1">
            <a:spLocks noGrp="1"/>
          </p:cNvSpPr>
          <p:nvPr>
            <p:ph type="body" idx="4294967295"/>
          </p:nvPr>
        </p:nvSpPr>
        <p:spPr>
          <a:xfrm>
            <a:off x="145643" y="1625397"/>
            <a:ext cx="2768400" cy="2223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sl-SI" dirty="0" err="1">
                <a:solidFill>
                  <a:srgbClr val="4A4A4A"/>
                </a:solidFill>
                <a:latin typeface="Arial"/>
                <a:ea typeface="Arial"/>
                <a:cs typeface="Arial"/>
                <a:sym typeface="Arial"/>
              </a:rPr>
              <a:t>Geocache</a:t>
            </a:r>
            <a:r>
              <a:rPr lang="sl-SI" dirty="0">
                <a:solidFill>
                  <a:srgbClr val="4A4A4A"/>
                </a:solidFill>
                <a:latin typeface="Arial"/>
                <a:ea typeface="Arial"/>
                <a:cs typeface="Arial"/>
                <a:sym typeface="Arial"/>
              </a:rPr>
              <a:t> je fizični zaklad, ki vsebuje beležko (dnevnik), kamor zapišemo svoj vzdevek in datum najdbe.</a:t>
            </a:r>
          </a:p>
          <a:p>
            <a:pPr marL="0" lvl="0" indent="0" algn="l" rtl="0">
              <a:lnSpc>
                <a:spcPct val="100000"/>
              </a:lnSpc>
              <a:spcBef>
                <a:spcPts val="0"/>
              </a:spcBef>
              <a:spcAft>
                <a:spcPts val="0"/>
              </a:spcAft>
              <a:buClr>
                <a:schemeClr val="dk1"/>
              </a:buClr>
              <a:buSzPts val="1100"/>
              <a:buFont typeface="Arial"/>
              <a:buNone/>
            </a:pPr>
            <a:endParaRPr lang="sl-SI" dirty="0">
              <a:solidFill>
                <a:srgbClr val="4A4A4A"/>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sl-SI" dirty="0">
                <a:solidFill>
                  <a:srgbClr val="4A4A4A"/>
                </a:solidFill>
                <a:latin typeface="Arial"/>
                <a:ea typeface="Arial"/>
                <a:cs typeface="Arial"/>
                <a:sym typeface="Arial"/>
              </a:rPr>
              <a:t>Zakladi so na voljo v številnih oblikah in velikostih.</a:t>
            </a:r>
            <a:endParaRPr dirty="0">
              <a:solidFill>
                <a:srgbClr val="4A4A4A"/>
              </a:solidFill>
              <a:latin typeface="Arial"/>
              <a:ea typeface="Arial"/>
              <a:cs typeface="Arial"/>
              <a:sym typeface="Arial"/>
            </a:endParaRPr>
          </a:p>
        </p:txBody>
      </p:sp>
      <p:pic>
        <p:nvPicPr>
          <p:cNvPr id="79" name="Google Shape;79;p4"/>
          <p:cNvPicPr preferRelativeResize="0"/>
          <p:nvPr/>
        </p:nvPicPr>
        <p:blipFill rotWithShape="1">
          <a:blip r:embed="rId3">
            <a:alphaModFix/>
          </a:blip>
          <a:srcRect/>
          <a:stretch/>
        </p:blipFill>
        <p:spPr>
          <a:xfrm>
            <a:off x="3131850" y="791650"/>
            <a:ext cx="3056751" cy="3056747"/>
          </a:xfrm>
          <a:prstGeom prst="rect">
            <a:avLst/>
          </a:prstGeom>
          <a:noFill/>
          <a:ln>
            <a:noFill/>
          </a:ln>
        </p:spPr>
      </p:pic>
      <p:pic>
        <p:nvPicPr>
          <p:cNvPr id="80" name="Google Shape;80;p4"/>
          <p:cNvPicPr preferRelativeResize="0"/>
          <p:nvPr/>
        </p:nvPicPr>
        <p:blipFill rotWithShape="1">
          <a:blip r:embed="rId4">
            <a:alphaModFix/>
          </a:blip>
          <a:srcRect/>
          <a:stretch/>
        </p:blipFill>
        <p:spPr>
          <a:xfrm>
            <a:off x="6088050" y="791652"/>
            <a:ext cx="3056751" cy="3056747"/>
          </a:xfrm>
          <a:prstGeom prst="rect">
            <a:avLst/>
          </a:prstGeom>
          <a:noFill/>
          <a:ln>
            <a:noFill/>
          </a:ln>
        </p:spPr>
      </p:pic>
      <p:pic>
        <p:nvPicPr>
          <p:cNvPr id="81" name="Google Shape;81;p4"/>
          <p:cNvPicPr preferRelativeResize="0"/>
          <p:nvPr/>
        </p:nvPicPr>
        <p:blipFill rotWithShape="1">
          <a:blip r:embed="rId5">
            <a:alphaModFix/>
          </a:blip>
          <a:srcRect/>
          <a:stretch/>
        </p:blipFill>
        <p:spPr>
          <a:xfrm>
            <a:off x="3131852" y="3801253"/>
            <a:ext cx="3056751" cy="3056747"/>
          </a:xfrm>
          <a:prstGeom prst="rect">
            <a:avLst/>
          </a:prstGeom>
          <a:noFill/>
          <a:ln>
            <a:noFill/>
          </a:ln>
        </p:spPr>
      </p:pic>
      <p:pic>
        <p:nvPicPr>
          <p:cNvPr id="82" name="Google Shape;82;p4"/>
          <p:cNvPicPr preferRelativeResize="0"/>
          <p:nvPr/>
        </p:nvPicPr>
        <p:blipFill rotWithShape="1">
          <a:blip r:embed="rId6">
            <a:alphaModFix/>
          </a:blip>
          <a:srcRect/>
          <a:stretch/>
        </p:blipFill>
        <p:spPr>
          <a:xfrm>
            <a:off x="6088050" y="3801320"/>
            <a:ext cx="3056748" cy="3056680"/>
          </a:xfrm>
          <a:prstGeom prst="rect">
            <a:avLst/>
          </a:prstGeom>
          <a:noFill/>
          <a:ln>
            <a:noFill/>
          </a:ln>
        </p:spPr>
      </p:pic>
      <p:sp>
        <p:nvSpPr>
          <p:cNvPr id="83" name="Google Shape;83;p4"/>
          <p:cNvSpPr/>
          <p:nvPr/>
        </p:nvSpPr>
        <p:spPr>
          <a:xfrm>
            <a:off x="4500586" y="979490"/>
            <a:ext cx="1483754" cy="373999"/>
          </a:xfrm>
          <a:prstGeom prst="rect">
            <a:avLst/>
          </a:prstGeom>
        </p:spPr>
        <p:txBody>
          <a:bodyPr>
            <a:prstTxWarp prst="textPlain">
              <a:avLst/>
            </a:prstTxWarp>
          </a:bodyPr>
          <a:lstStyle/>
          <a:p>
            <a:pPr lvl="0" algn="ctr"/>
            <a:r>
              <a:rPr b="1" i="0" dirty="0">
                <a:ln w="9525" cap="flat" cmpd="sng">
                  <a:solidFill>
                    <a:srgbClr val="FFFFFF"/>
                  </a:solidFill>
                  <a:prstDash val="solid"/>
                  <a:round/>
                  <a:headEnd type="none" w="sm" len="sm"/>
                  <a:tailEnd type="none" w="sm" len="sm"/>
                </a:ln>
                <a:solidFill>
                  <a:srgbClr val="FFFFFF"/>
                </a:solidFill>
                <a:latin typeface="Arial"/>
              </a:rPr>
              <a:t>Mi</a:t>
            </a:r>
            <a:r>
              <a:rPr lang="sl-SI" b="1" i="0" dirty="0">
                <a:ln w="9525" cap="flat" cmpd="sng">
                  <a:solidFill>
                    <a:srgbClr val="FFFFFF"/>
                  </a:solidFill>
                  <a:prstDash val="solid"/>
                  <a:round/>
                  <a:headEnd type="none" w="sm" len="sm"/>
                  <a:tailEnd type="none" w="sm" len="sm"/>
                </a:ln>
                <a:solidFill>
                  <a:srgbClr val="FFFFFF"/>
                </a:solidFill>
                <a:latin typeface="Arial"/>
              </a:rPr>
              <a:t>k</a:t>
            </a:r>
            <a:r>
              <a:rPr b="1" i="0" dirty="0" err="1">
                <a:ln w="9525" cap="flat" cmpd="sng">
                  <a:solidFill>
                    <a:srgbClr val="FFFFFF"/>
                  </a:solidFill>
                  <a:prstDash val="solid"/>
                  <a:round/>
                  <a:headEnd type="none" w="sm" len="sm"/>
                  <a:tailEnd type="none" w="sm" len="sm"/>
                </a:ln>
                <a:solidFill>
                  <a:srgbClr val="FFFFFF"/>
                </a:solidFill>
                <a:latin typeface="Arial"/>
              </a:rPr>
              <a:t>ro</a:t>
            </a:r>
            <a:endParaRPr b="1" i="0" dirty="0">
              <a:ln w="9525" cap="flat" cmpd="sng">
                <a:solidFill>
                  <a:srgbClr val="FFFFFF"/>
                </a:solidFill>
                <a:prstDash val="solid"/>
                <a:round/>
                <a:headEnd type="none" w="sm" len="sm"/>
                <a:tailEnd type="none" w="sm" len="sm"/>
              </a:ln>
              <a:solidFill>
                <a:srgbClr val="FFFFFF"/>
              </a:solidFill>
              <a:latin typeface="Arial"/>
            </a:endParaRPr>
          </a:p>
        </p:txBody>
      </p:sp>
      <p:sp>
        <p:nvSpPr>
          <p:cNvPr id="84" name="Google Shape;84;p4"/>
          <p:cNvSpPr/>
          <p:nvPr/>
        </p:nvSpPr>
        <p:spPr>
          <a:xfrm>
            <a:off x="7544709" y="973906"/>
            <a:ext cx="1440906" cy="373999"/>
          </a:xfrm>
          <a:prstGeom prst="rect">
            <a:avLst/>
          </a:prstGeom>
        </p:spPr>
        <p:txBody>
          <a:bodyPr>
            <a:prstTxWarp prst="textPlain">
              <a:avLst/>
            </a:prstTxWarp>
          </a:bodyPr>
          <a:lstStyle/>
          <a:p>
            <a:pPr lvl="0" algn="ctr"/>
            <a:r>
              <a:rPr lang="sl-SI" b="1" i="0" dirty="0">
                <a:ln w="9525" cap="flat" cmpd="sng">
                  <a:solidFill>
                    <a:srgbClr val="FFFFFF"/>
                  </a:solidFill>
                  <a:prstDash val="solid"/>
                  <a:round/>
                  <a:headEnd type="none" w="sm" len="sm"/>
                  <a:tailEnd type="none" w="sm" len="sm"/>
                </a:ln>
                <a:solidFill>
                  <a:srgbClr val="FFFFFF"/>
                </a:solidFill>
                <a:latin typeface="Arial"/>
              </a:rPr>
              <a:t>Majhen</a:t>
            </a:r>
            <a:endParaRPr b="1" i="0" dirty="0">
              <a:ln w="9525" cap="flat" cmpd="sng">
                <a:solidFill>
                  <a:srgbClr val="FFFFFF"/>
                </a:solidFill>
                <a:prstDash val="solid"/>
                <a:round/>
                <a:headEnd type="none" w="sm" len="sm"/>
                <a:tailEnd type="none" w="sm" len="sm"/>
              </a:ln>
              <a:solidFill>
                <a:srgbClr val="FFFFFF"/>
              </a:solidFill>
              <a:latin typeface="Arial"/>
            </a:endParaRPr>
          </a:p>
        </p:txBody>
      </p:sp>
      <p:sp>
        <p:nvSpPr>
          <p:cNvPr id="85" name="Google Shape;85;p4"/>
          <p:cNvSpPr/>
          <p:nvPr/>
        </p:nvSpPr>
        <p:spPr>
          <a:xfrm>
            <a:off x="3833717" y="6211913"/>
            <a:ext cx="2083628" cy="485713"/>
          </a:xfrm>
          <a:prstGeom prst="rect">
            <a:avLst/>
          </a:prstGeom>
        </p:spPr>
        <p:txBody>
          <a:bodyPr>
            <a:prstTxWarp prst="textPlain">
              <a:avLst/>
            </a:prstTxWarp>
          </a:bodyPr>
          <a:lstStyle/>
          <a:p>
            <a:pPr lvl="0" algn="ctr"/>
            <a:r>
              <a:rPr lang="sl-SI" b="1" i="0" dirty="0">
                <a:ln w="9525" cap="flat" cmpd="sng">
                  <a:solidFill>
                    <a:srgbClr val="FFFFFF"/>
                  </a:solidFill>
                  <a:prstDash val="solid"/>
                  <a:round/>
                  <a:headEnd type="none" w="sm" len="sm"/>
                  <a:tailEnd type="none" w="sm" len="sm"/>
                </a:ln>
                <a:solidFill>
                  <a:srgbClr val="FFFFFF"/>
                </a:solidFill>
                <a:latin typeface="Arial"/>
              </a:rPr>
              <a:t>Navaden</a:t>
            </a:r>
            <a:endParaRPr b="1" i="0" dirty="0">
              <a:ln w="9525" cap="flat" cmpd="sng">
                <a:solidFill>
                  <a:srgbClr val="FFFFFF"/>
                </a:solidFill>
                <a:prstDash val="solid"/>
                <a:round/>
                <a:headEnd type="none" w="sm" len="sm"/>
                <a:tailEnd type="none" w="sm" len="sm"/>
              </a:ln>
              <a:solidFill>
                <a:srgbClr val="FFFFFF"/>
              </a:solidFill>
              <a:latin typeface="Arial"/>
            </a:endParaRPr>
          </a:p>
        </p:txBody>
      </p:sp>
      <p:sp>
        <p:nvSpPr>
          <p:cNvPr id="86" name="Google Shape;86;p4"/>
          <p:cNvSpPr/>
          <p:nvPr/>
        </p:nvSpPr>
        <p:spPr>
          <a:xfrm>
            <a:off x="7511233" y="6223081"/>
            <a:ext cx="1490895" cy="463370"/>
          </a:xfrm>
          <a:prstGeom prst="rect">
            <a:avLst/>
          </a:prstGeom>
        </p:spPr>
        <p:txBody>
          <a:bodyPr>
            <a:prstTxWarp prst="textPlain">
              <a:avLst/>
            </a:prstTxWarp>
          </a:bodyPr>
          <a:lstStyle/>
          <a:p>
            <a:pPr lvl="0" algn="ctr"/>
            <a:r>
              <a:rPr lang="sl-SI" b="1" i="0" dirty="0">
                <a:ln w="9525" cap="flat" cmpd="sng">
                  <a:solidFill>
                    <a:srgbClr val="FFFFFF"/>
                  </a:solidFill>
                  <a:prstDash val="solid"/>
                  <a:round/>
                  <a:headEnd type="none" w="sm" len="sm"/>
                  <a:tailEnd type="none" w="sm" len="sm"/>
                </a:ln>
                <a:solidFill>
                  <a:srgbClr val="FFFFFF"/>
                </a:solidFill>
                <a:latin typeface="Arial"/>
              </a:rPr>
              <a:t>Velik</a:t>
            </a:r>
            <a:endParaRPr b="1" i="0" dirty="0">
              <a:ln w="9525" cap="flat" cmpd="sng">
                <a:solidFill>
                  <a:srgbClr val="FFFFFF"/>
                </a:solidFill>
                <a:prstDash val="solid"/>
                <a:round/>
                <a:headEnd type="none" w="sm" len="sm"/>
                <a:tailEnd type="none" w="sm" len="sm"/>
              </a:ln>
              <a:solidFill>
                <a:srgbClr val="FFFFFF"/>
              </a:solidFill>
              <a:latin typeface="Arial"/>
            </a:endParaRPr>
          </a:p>
        </p:txBody>
      </p:sp>
      <p:sp>
        <p:nvSpPr>
          <p:cNvPr id="87" name="Google Shape;87;p4"/>
          <p:cNvSpPr txBox="1">
            <a:spLocks noGrp="1"/>
          </p:cNvSpPr>
          <p:nvPr>
            <p:ph type="body" idx="4294967295"/>
          </p:nvPr>
        </p:nvSpPr>
        <p:spPr>
          <a:xfrm>
            <a:off x="145643" y="92850"/>
            <a:ext cx="6861900" cy="80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sl-SI" sz="3600" b="1" dirty="0">
                <a:solidFill>
                  <a:srgbClr val="02874D"/>
                </a:solidFill>
                <a:latin typeface="Arial"/>
                <a:ea typeface="Arial"/>
                <a:cs typeface="Arial"/>
                <a:sym typeface="Arial"/>
              </a:rPr>
              <a:t>VELIKOST ZAKLADOV </a:t>
            </a:r>
            <a:endParaRPr sz="3600" b="1" dirty="0">
              <a:solidFill>
                <a:srgbClr val="02874D"/>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1"/>
        <p:cNvGrpSpPr/>
        <p:nvPr/>
      </p:nvGrpSpPr>
      <p:grpSpPr>
        <a:xfrm>
          <a:off x="0" y="0"/>
          <a:ext cx="0" cy="0"/>
          <a:chOff x="0" y="0"/>
          <a:chExt cx="0" cy="0"/>
        </a:xfrm>
      </p:grpSpPr>
      <p:sp>
        <p:nvSpPr>
          <p:cNvPr id="92" name="Google Shape;92;p5"/>
          <p:cNvSpPr txBox="1">
            <a:spLocks noGrp="1"/>
          </p:cNvSpPr>
          <p:nvPr>
            <p:ph type="title"/>
          </p:nvPr>
        </p:nvSpPr>
        <p:spPr>
          <a:xfrm>
            <a:off x="132200" y="76200"/>
            <a:ext cx="8783100" cy="1609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sl-SI" sz="3600" b="1" dirty="0">
                <a:solidFill>
                  <a:srgbClr val="02874D"/>
                </a:solidFill>
                <a:latin typeface="Arial"/>
                <a:ea typeface="Arial"/>
                <a:cs typeface="Arial"/>
                <a:sym typeface="Arial"/>
              </a:rPr>
              <a:t>TEŽAVNOST</a:t>
            </a:r>
            <a:r>
              <a:rPr lang="en" sz="3600" b="1" dirty="0">
                <a:solidFill>
                  <a:srgbClr val="02874D"/>
                </a:solidFill>
                <a:latin typeface="Arial"/>
                <a:ea typeface="Arial"/>
                <a:cs typeface="Arial"/>
                <a:sym typeface="Arial"/>
              </a:rPr>
              <a:t> &amp; TER</a:t>
            </a:r>
            <a:r>
              <a:rPr lang="sl-SI" sz="3600" b="1" dirty="0">
                <a:solidFill>
                  <a:srgbClr val="02874D"/>
                </a:solidFill>
                <a:latin typeface="Arial"/>
                <a:ea typeface="Arial"/>
                <a:cs typeface="Arial"/>
                <a:sym typeface="Arial"/>
              </a:rPr>
              <a:t>E</a:t>
            </a:r>
            <a:r>
              <a:rPr lang="en" sz="3600" b="1" dirty="0">
                <a:solidFill>
                  <a:srgbClr val="02874D"/>
                </a:solidFill>
                <a:latin typeface="Arial"/>
                <a:ea typeface="Arial"/>
                <a:cs typeface="Arial"/>
                <a:sym typeface="Arial"/>
              </a:rPr>
              <a:t>N (D/T)</a:t>
            </a:r>
            <a:endParaRPr sz="3600" b="1" dirty="0">
              <a:solidFill>
                <a:srgbClr val="02874D"/>
              </a:solidFill>
              <a:latin typeface="Arial"/>
              <a:ea typeface="Arial"/>
              <a:cs typeface="Arial"/>
              <a:sym typeface="Arial"/>
            </a:endParaRPr>
          </a:p>
          <a:p>
            <a:pPr marL="0" lvl="0" indent="0" algn="l" rtl="0">
              <a:lnSpc>
                <a:spcPct val="100000"/>
              </a:lnSpc>
              <a:spcBef>
                <a:spcPts val="0"/>
              </a:spcBef>
              <a:spcAft>
                <a:spcPts val="0"/>
              </a:spcAft>
              <a:buSzPts val="3000"/>
              <a:buNone/>
            </a:pPr>
            <a:r>
              <a:rPr lang="sl-SI" sz="1800" dirty="0">
                <a:solidFill>
                  <a:srgbClr val="4A4A4A"/>
                </a:solidFill>
                <a:latin typeface="Arial"/>
                <a:ea typeface="Arial"/>
                <a:cs typeface="Arial"/>
                <a:sym typeface="Arial"/>
              </a:rPr>
              <a:t>Vsak zaklad ima oceno težavnosti (D) in oceno terena (T) na petstopenjski lestvici, znani kot ocena D/T. Če želite povečati svoje možnosti, da najdete več zakladov, je najbolje začeti s tistimi, ki imajo nizko stopnjo težavnosti in terena.</a:t>
            </a:r>
            <a:br>
              <a:rPr lang="sl-SI" sz="1800" dirty="0">
                <a:solidFill>
                  <a:srgbClr val="4A4A4A"/>
                </a:solidFill>
                <a:latin typeface="Arial"/>
                <a:ea typeface="Arial"/>
                <a:cs typeface="Arial"/>
                <a:sym typeface="Arial"/>
              </a:rPr>
            </a:br>
            <a:br>
              <a:rPr lang="sl-SI" sz="1800" dirty="0">
                <a:solidFill>
                  <a:srgbClr val="4A4A4A"/>
                </a:solidFill>
                <a:latin typeface="Arial"/>
                <a:ea typeface="Arial"/>
                <a:cs typeface="Arial"/>
                <a:sym typeface="Arial"/>
              </a:rPr>
            </a:br>
            <a:endParaRPr dirty="0">
              <a:solidFill>
                <a:srgbClr val="4A4A4A"/>
              </a:solidFill>
            </a:endParaRPr>
          </a:p>
        </p:txBody>
      </p:sp>
      <p:pic>
        <p:nvPicPr>
          <p:cNvPr id="93" name="Google Shape;93;p5" descr="Screen Shot 2015-07-24 at 7.41.41 PM.png"/>
          <p:cNvPicPr preferRelativeResize="0"/>
          <p:nvPr/>
        </p:nvPicPr>
        <p:blipFill rotWithShape="1">
          <a:blip r:embed="rId3">
            <a:alphaModFix/>
          </a:blip>
          <a:srcRect l="15853" t="24627" r="19383" b="56127"/>
          <a:stretch/>
        </p:blipFill>
        <p:spPr>
          <a:xfrm>
            <a:off x="629558" y="1713900"/>
            <a:ext cx="2905219" cy="539568"/>
          </a:xfrm>
          <a:prstGeom prst="rect">
            <a:avLst/>
          </a:prstGeom>
          <a:noFill/>
          <a:ln>
            <a:noFill/>
          </a:ln>
        </p:spPr>
      </p:pic>
      <p:pic>
        <p:nvPicPr>
          <p:cNvPr id="94" name="Google Shape;94;p5" descr="Screen Shot 2015-07-24 at 7.43.22 PM.png"/>
          <p:cNvPicPr preferRelativeResize="0"/>
          <p:nvPr/>
        </p:nvPicPr>
        <p:blipFill rotWithShape="1">
          <a:blip r:embed="rId4">
            <a:alphaModFix/>
          </a:blip>
          <a:srcRect l="15147" t="24620" r="20476" b="56251"/>
          <a:stretch/>
        </p:blipFill>
        <p:spPr>
          <a:xfrm>
            <a:off x="4991633" y="1713900"/>
            <a:ext cx="2905219" cy="539568"/>
          </a:xfrm>
          <a:prstGeom prst="rect">
            <a:avLst/>
          </a:prstGeom>
          <a:noFill/>
          <a:ln>
            <a:noFill/>
          </a:ln>
        </p:spPr>
      </p:pic>
      <p:sp>
        <p:nvSpPr>
          <p:cNvPr id="95" name="Google Shape;95;p5"/>
          <p:cNvSpPr txBox="1"/>
          <p:nvPr/>
        </p:nvSpPr>
        <p:spPr>
          <a:xfrm>
            <a:off x="477232" y="5849011"/>
            <a:ext cx="4068000" cy="97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sl-SI" sz="1800" b="1" i="0" u="none" strike="noStrike" cap="none" dirty="0">
                <a:solidFill>
                  <a:srgbClr val="4A4A4A"/>
                </a:solidFill>
                <a:latin typeface="Arial"/>
                <a:ea typeface="Arial"/>
                <a:cs typeface="Arial"/>
                <a:sym typeface="Arial"/>
              </a:rPr>
              <a:t>TEŽAVNOST/</a:t>
            </a:r>
            <a:r>
              <a:rPr lang="en" sz="1800" b="1" i="0" u="none" strike="noStrike" cap="none" dirty="0">
                <a:solidFill>
                  <a:srgbClr val="4A4A4A"/>
                </a:solidFill>
                <a:latin typeface="Arial"/>
                <a:ea typeface="Arial"/>
                <a:cs typeface="Arial"/>
                <a:sym typeface="Arial"/>
              </a:rPr>
              <a:t>DIFFICULTY</a:t>
            </a:r>
            <a:endParaRPr sz="1800" b="1" i="0" u="none" strike="noStrike" cap="none" dirty="0">
              <a:solidFill>
                <a:srgbClr val="4A4A4A"/>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sl-SI" sz="1400" b="0" i="0" u="none" strike="noStrike" cap="none" dirty="0">
                <a:solidFill>
                  <a:srgbClr val="4A4A4A"/>
                </a:solidFill>
                <a:latin typeface="Arial"/>
                <a:ea typeface="Arial"/>
                <a:cs typeface="Arial"/>
                <a:sym typeface="Arial"/>
              </a:rPr>
              <a:t>Potreben je napor za rešitev in iskanje zaklada in dnevnika.</a:t>
            </a:r>
            <a:endParaRPr sz="1400" b="0" i="0" u="none" strike="noStrike" cap="none" dirty="0">
              <a:solidFill>
                <a:srgbClr val="4A4A4A"/>
              </a:solidFill>
              <a:latin typeface="Arial"/>
              <a:ea typeface="Arial"/>
              <a:cs typeface="Arial"/>
              <a:sym typeface="Arial"/>
            </a:endParaRPr>
          </a:p>
        </p:txBody>
      </p:sp>
      <p:sp>
        <p:nvSpPr>
          <p:cNvPr id="96" name="Google Shape;96;p5"/>
          <p:cNvSpPr txBox="1"/>
          <p:nvPr/>
        </p:nvSpPr>
        <p:spPr>
          <a:xfrm>
            <a:off x="4908533" y="5849011"/>
            <a:ext cx="3930300" cy="105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sl-SI" sz="1800" b="1" i="0" u="none" strike="noStrike" cap="none" dirty="0">
                <a:solidFill>
                  <a:srgbClr val="4A4A4A"/>
                </a:solidFill>
                <a:latin typeface="Arial"/>
                <a:ea typeface="Arial"/>
                <a:cs typeface="Arial"/>
                <a:sym typeface="Arial"/>
              </a:rPr>
              <a:t>TEREN/</a:t>
            </a:r>
            <a:r>
              <a:rPr lang="en" sz="1800" b="1" i="0" u="none" strike="noStrike" cap="none" dirty="0">
                <a:solidFill>
                  <a:srgbClr val="4A4A4A"/>
                </a:solidFill>
                <a:latin typeface="Arial"/>
                <a:ea typeface="Arial"/>
                <a:cs typeface="Arial"/>
                <a:sym typeface="Arial"/>
              </a:rPr>
              <a:t>TERRAIN</a:t>
            </a:r>
            <a:endParaRPr sz="1800" b="1" i="0" u="none" strike="noStrike" cap="none" dirty="0">
              <a:solidFill>
                <a:srgbClr val="4A4A4A"/>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sl-SI" sz="1400" b="0" i="0" u="none" strike="noStrike" cap="none" dirty="0">
                <a:solidFill>
                  <a:srgbClr val="4A4A4A"/>
                </a:solidFill>
                <a:latin typeface="Arial"/>
                <a:ea typeface="Arial"/>
                <a:cs typeface="Arial"/>
                <a:sym typeface="Arial"/>
              </a:rPr>
              <a:t>Fizični napor je bil potreben za dosego koordinat zaklada.</a:t>
            </a:r>
            <a:endParaRPr sz="1400" b="0" i="0" u="none" strike="noStrike" cap="none" dirty="0">
              <a:solidFill>
                <a:srgbClr val="4A4A4A"/>
              </a:solidFill>
              <a:latin typeface="Arial"/>
              <a:ea typeface="Arial"/>
              <a:cs typeface="Arial"/>
              <a:sym typeface="Arial"/>
            </a:endParaRPr>
          </a:p>
        </p:txBody>
      </p:sp>
      <p:pic>
        <p:nvPicPr>
          <p:cNvPr id="97" name="Google Shape;97;p5"/>
          <p:cNvPicPr preferRelativeResize="0"/>
          <p:nvPr/>
        </p:nvPicPr>
        <p:blipFill rotWithShape="1">
          <a:blip r:embed="rId5">
            <a:alphaModFix/>
          </a:blip>
          <a:srcRect/>
          <a:stretch/>
        </p:blipFill>
        <p:spPr>
          <a:xfrm>
            <a:off x="609600" y="2349436"/>
            <a:ext cx="3499583" cy="3499575"/>
          </a:xfrm>
          <a:prstGeom prst="rect">
            <a:avLst/>
          </a:prstGeom>
          <a:noFill/>
          <a:ln>
            <a:noFill/>
          </a:ln>
        </p:spPr>
      </p:pic>
      <p:pic>
        <p:nvPicPr>
          <p:cNvPr id="98" name="Google Shape;98;p5"/>
          <p:cNvPicPr preferRelativeResize="0"/>
          <p:nvPr/>
        </p:nvPicPr>
        <p:blipFill rotWithShape="1">
          <a:blip r:embed="rId6">
            <a:alphaModFix/>
          </a:blip>
          <a:srcRect/>
          <a:stretch/>
        </p:blipFill>
        <p:spPr>
          <a:xfrm>
            <a:off x="5018337" y="2349436"/>
            <a:ext cx="3499583" cy="34995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2"/>
        <p:cNvGrpSpPr/>
        <p:nvPr/>
      </p:nvGrpSpPr>
      <p:grpSpPr>
        <a:xfrm>
          <a:off x="0" y="0"/>
          <a:ext cx="0" cy="0"/>
          <a:chOff x="0" y="0"/>
          <a:chExt cx="0" cy="0"/>
        </a:xfrm>
      </p:grpSpPr>
      <p:sp>
        <p:nvSpPr>
          <p:cNvPr id="103" name="Google Shape;103;p6"/>
          <p:cNvSpPr txBox="1"/>
          <p:nvPr/>
        </p:nvSpPr>
        <p:spPr>
          <a:xfrm>
            <a:off x="76200" y="111745"/>
            <a:ext cx="4565700" cy="12882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3600"/>
              <a:buFont typeface="Arial"/>
              <a:buNone/>
            </a:pPr>
            <a:r>
              <a:rPr lang="sl-SI" sz="3600" b="1" i="0" u="none" strike="noStrike" cap="none" dirty="0">
                <a:solidFill>
                  <a:srgbClr val="02874D"/>
                </a:solidFill>
                <a:latin typeface="Arial"/>
                <a:ea typeface="Arial"/>
                <a:cs typeface="Arial"/>
                <a:sym typeface="Arial"/>
              </a:rPr>
              <a:t>KAKO NAJDETE ZAKLAD</a:t>
            </a:r>
            <a:r>
              <a:rPr lang="en" sz="3600" b="1" i="0" u="none" strike="noStrike" cap="none" dirty="0">
                <a:solidFill>
                  <a:srgbClr val="02874D"/>
                </a:solidFill>
                <a:latin typeface="Arial"/>
                <a:ea typeface="Arial"/>
                <a:cs typeface="Arial"/>
                <a:sym typeface="Arial"/>
              </a:rPr>
              <a:t>?</a:t>
            </a:r>
            <a:endParaRPr sz="3600" b="1" i="0" u="none" strike="noStrike" cap="none" dirty="0">
              <a:solidFill>
                <a:srgbClr val="02874D"/>
              </a:solidFill>
              <a:latin typeface="Oswald"/>
              <a:ea typeface="Oswald"/>
              <a:cs typeface="Oswald"/>
              <a:sym typeface="Oswald"/>
            </a:endParaRPr>
          </a:p>
        </p:txBody>
      </p:sp>
      <p:sp>
        <p:nvSpPr>
          <p:cNvPr id="104" name="Google Shape;104;p6"/>
          <p:cNvSpPr txBox="1"/>
          <p:nvPr/>
        </p:nvSpPr>
        <p:spPr>
          <a:xfrm>
            <a:off x="0" y="1910774"/>
            <a:ext cx="4132800" cy="36111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00000"/>
              </a:lnSpc>
              <a:spcBef>
                <a:spcPts val="0"/>
              </a:spcBef>
              <a:spcAft>
                <a:spcPts val="0"/>
              </a:spcAft>
              <a:buClr>
                <a:srgbClr val="4A4A4A"/>
              </a:buClr>
              <a:buSzPts val="1800"/>
              <a:buFont typeface="Arial"/>
              <a:buChar char="●"/>
            </a:pPr>
            <a:r>
              <a:rPr lang="sl-SI" sz="1800" b="0" i="0" u="none" strike="noStrike" cap="none" dirty="0">
                <a:solidFill>
                  <a:srgbClr val="4A4A4A"/>
                </a:solidFill>
                <a:latin typeface="Arial"/>
                <a:ea typeface="Arial"/>
                <a:cs typeface="Arial"/>
                <a:sym typeface="Arial"/>
              </a:rPr>
              <a:t>Prenesite brezplačno aplikacijo </a:t>
            </a:r>
            <a:r>
              <a:rPr lang="sl-SI" sz="1800" b="0" i="0" u="none" strike="noStrike" cap="none" dirty="0" err="1">
                <a:solidFill>
                  <a:srgbClr val="4A4A4A"/>
                </a:solidFill>
                <a:latin typeface="Arial"/>
                <a:ea typeface="Arial"/>
                <a:cs typeface="Arial"/>
                <a:sym typeface="Arial"/>
              </a:rPr>
              <a:t>Geocaching</a:t>
            </a:r>
            <a:r>
              <a:rPr lang="sl-SI" sz="1800" b="0" i="0" u="none" strike="noStrike" cap="none" dirty="0">
                <a:solidFill>
                  <a:srgbClr val="4A4A4A"/>
                </a:solidFill>
                <a:latin typeface="Arial"/>
                <a:ea typeface="Arial"/>
                <a:cs typeface="Arial"/>
                <a:sym typeface="Arial"/>
              </a:rPr>
              <a:t>®  in si oglejte zaklade v vaši bližini.</a:t>
            </a:r>
          </a:p>
          <a:p>
            <a:pPr marL="114300" marR="0" lvl="0" algn="l" rtl="0">
              <a:lnSpc>
                <a:spcPct val="100000"/>
              </a:lnSpc>
              <a:spcBef>
                <a:spcPts val="0"/>
              </a:spcBef>
              <a:spcAft>
                <a:spcPts val="0"/>
              </a:spcAft>
              <a:buClr>
                <a:srgbClr val="4A4A4A"/>
              </a:buClr>
              <a:buSzPts val="1800"/>
            </a:pPr>
            <a:endParaRPr lang="sl-SI" sz="1800" b="0" i="0" u="none" strike="noStrike" cap="none" dirty="0">
              <a:solidFill>
                <a:srgbClr val="4A4A4A"/>
              </a:solidFill>
              <a:latin typeface="Arial"/>
              <a:ea typeface="Arial"/>
              <a:cs typeface="Arial"/>
              <a:sym typeface="Arial"/>
            </a:endParaRPr>
          </a:p>
          <a:p>
            <a:pPr marL="457200" marR="0" lvl="0" indent="-342900" algn="l" rtl="0">
              <a:lnSpc>
                <a:spcPct val="100000"/>
              </a:lnSpc>
              <a:spcBef>
                <a:spcPts val="0"/>
              </a:spcBef>
              <a:spcAft>
                <a:spcPts val="0"/>
              </a:spcAft>
              <a:buClr>
                <a:srgbClr val="4A4A4A"/>
              </a:buClr>
              <a:buSzPts val="1800"/>
              <a:buFont typeface="Arial"/>
              <a:buChar char="●"/>
            </a:pPr>
            <a:r>
              <a:rPr lang="sl-SI" sz="1800" b="0" i="0" u="none" strike="noStrike" cap="none" dirty="0">
                <a:solidFill>
                  <a:srgbClr val="4A4A4A"/>
                </a:solidFill>
                <a:latin typeface="Arial"/>
                <a:ea typeface="Arial"/>
                <a:cs typeface="Arial"/>
                <a:sym typeface="Arial"/>
              </a:rPr>
              <a:t>Izberite zaklad na zemljevidu in aplikacija vam bo pomagala pri navigaciji do njega!</a:t>
            </a:r>
          </a:p>
          <a:p>
            <a:pPr marL="114300" marR="0" lvl="0" algn="l" rtl="0">
              <a:lnSpc>
                <a:spcPct val="100000"/>
              </a:lnSpc>
              <a:spcBef>
                <a:spcPts val="0"/>
              </a:spcBef>
              <a:spcAft>
                <a:spcPts val="0"/>
              </a:spcAft>
              <a:buClr>
                <a:srgbClr val="4A4A4A"/>
              </a:buClr>
              <a:buSzPts val="1800"/>
            </a:pPr>
            <a:endParaRPr lang="sl-SI" sz="1800" b="0" i="0" u="none" strike="noStrike" cap="none" dirty="0">
              <a:solidFill>
                <a:srgbClr val="4A4A4A"/>
              </a:solidFill>
              <a:latin typeface="Arial"/>
              <a:ea typeface="Arial"/>
              <a:cs typeface="Arial"/>
              <a:sym typeface="Arial"/>
            </a:endParaRPr>
          </a:p>
          <a:p>
            <a:pPr marL="457200" marR="0" lvl="0" indent="-342900" algn="l" rtl="0">
              <a:lnSpc>
                <a:spcPct val="100000"/>
              </a:lnSpc>
              <a:spcBef>
                <a:spcPts val="0"/>
              </a:spcBef>
              <a:spcAft>
                <a:spcPts val="0"/>
              </a:spcAft>
              <a:buClr>
                <a:srgbClr val="4A4A4A"/>
              </a:buClr>
              <a:buSzPts val="1800"/>
              <a:buFont typeface="Arial"/>
              <a:buChar char="●"/>
            </a:pPr>
            <a:r>
              <a:rPr lang="sl-SI" sz="1800" b="0" i="0" u="none" strike="noStrike" cap="none" dirty="0">
                <a:solidFill>
                  <a:srgbClr val="4A4A4A"/>
                </a:solidFill>
                <a:latin typeface="Arial"/>
                <a:ea typeface="Arial"/>
                <a:cs typeface="Arial"/>
                <a:sym typeface="Arial"/>
              </a:rPr>
              <a:t>Ko ste blizu zaklada, ga začnite iskati. Če potrebujete pomoč, si oglejte opis, fotografije in namige.</a:t>
            </a:r>
          </a:p>
          <a:p>
            <a:pPr marL="457200" marR="0" lvl="0" indent="-342900" algn="l" rtl="0">
              <a:lnSpc>
                <a:spcPct val="100000"/>
              </a:lnSpc>
              <a:spcBef>
                <a:spcPts val="0"/>
              </a:spcBef>
              <a:spcAft>
                <a:spcPts val="0"/>
              </a:spcAft>
              <a:buClr>
                <a:srgbClr val="4A4A4A"/>
              </a:buClr>
              <a:buSzPts val="1800"/>
              <a:buFont typeface="Arial"/>
              <a:buChar char="●"/>
            </a:pPr>
            <a:endParaRPr lang="sl-SI" sz="1800" dirty="0">
              <a:solidFill>
                <a:srgbClr val="4A4A4A"/>
              </a:solidFill>
            </a:endParaRPr>
          </a:p>
          <a:p>
            <a:pPr marL="457200" marR="0" lvl="0" indent="-342900" algn="l" rtl="0">
              <a:lnSpc>
                <a:spcPct val="100000"/>
              </a:lnSpc>
              <a:spcBef>
                <a:spcPts val="0"/>
              </a:spcBef>
              <a:spcAft>
                <a:spcPts val="0"/>
              </a:spcAft>
              <a:buClr>
                <a:srgbClr val="4A4A4A"/>
              </a:buClr>
              <a:buSzPts val="1800"/>
              <a:buFont typeface="Arial"/>
              <a:buChar char="●"/>
            </a:pPr>
            <a:r>
              <a:rPr lang="sl-SI" sz="1800" b="0" i="0" u="none" strike="noStrike" cap="none" dirty="0">
                <a:solidFill>
                  <a:srgbClr val="4A4A4A"/>
                </a:solidFill>
                <a:latin typeface="Arial"/>
                <a:ea typeface="Arial"/>
                <a:cs typeface="Arial"/>
                <a:sym typeface="Arial"/>
              </a:rPr>
              <a:t>Vedno imejte s sabo pisalo.</a:t>
            </a:r>
          </a:p>
          <a:p>
            <a:pPr marL="457200" marR="0" lvl="0" indent="-342900" algn="l" rtl="0">
              <a:lnSpc>
                <a:spcPct val="100000"/>
              </a:lnSpc>
              <a:spcBef>
                <a:spcPts val="0"/>
              </a:spcBef>
              <a:spcAft>
                <a:spcPts val="0"/>
              </a:spcAft>
              <a:buClr>
                <a:srgbClr val="4A4A4A"/>
              </a:buClr>
              <a:buSzPts val="1800"/>
              <a:buFont typeface="Arial"/>
              <a:buChar char="●"/>
            </a:pPr>
            <a:endParaRPr lang="sl-SI" sz="1800" dirty="0">
              <a:solidFill>
                <a:srgbClr val="4A4A4A"/>
              </a:solidFill>
            </a:endParaRPr>
          </a:p>
          <a:p>
            <a:pPr marL="457200" marR="0" lvl="0" indent="-342900" algn="l" rtl="0">
              <a:lnSpc>
                <a:spcPct val="100000"/>
              </a:lnSpc>
              <a:spcBef>
                <a:spcPts val="0"/>
              </a:spcBef>
              <a:spcAft>
                <a:spcPts val="0"/>
              </a:spcAft>
              <a:buClr>
                <a:srgbClr val="4A4A4A"/>
              </a:buClr>
              <a:buSzPts val="1800"/>
              <a:buFont typeface="Arial"/>
              <a:buChar char="●"/>
            </a:pPr>
            <a:r>
              <a:rPr lang="sl-SI" sz="1800" b="0" i="0" u="none" strike="noStrike" cap="none" dirty="0">
                <a:solidFill>
                  <a:srgbClr val="4A4A4A"/>
                </a:solidFill>
                <a:latin typeface="Arial"/>
                <a:ea typeface="Arial"/>
                <a:cs typeface="Arial"/>
                <a:sym typeface="Arial"/>
              </a:rPr>
              <a:t>Pazite, da vas ne opazijo mimoidoči, ki te igre ne poznajo, saj mnogi mislijo, da so zakladi smeti.</a:t>
            </a:r>
            <a:endParaRPr sz="1800" b="0" i="0" u="none" strike="noStrike" cap="none" dirty="0">
              <a:solidFill>
                <a:srgbClr val="4A4A4A"/>
              </a:solidFill>
              <a:latin typeface="Arial"/>
              <a:ea typeface="Arial"/>
              <a:cs typeface="Arial"/>
              <a:sym typeface="Arial"/>
            </a:endParaRPr>
          </a:p>
        </p:txBody>
      </p:sp>
      <p:pic>
        <p:nvPicPr>
          <p:cNvPr id="105" name="Google Shape;105;p6"/>
          <p:cNvPicPr preferRelativeResize="0"/>
          <p:nvPr/>
        </p:nvPicPr>
        <p:blipFill rotWithShape="1">
          <a:blip r:embed="rId3">
            <a:alphaModFix/>
          </a:blip>
          <a:srcRect l="16956" t="7431" r="26408" b="7424"/>
          <a:stretch/>
        </p:blipFill>
        <p:spPr>
          <a:xfrm>
            <a:off x="4225770" y="107229"/>
            <a:ext cx="3151571" cy="3096261"/>
          </a:xfrm>
          <a:prstGeom prst="rect">
            <a:avLst/>
          </a:prstGeom>
          <a:noFill/>
          <a:ln>
            <a:noFill/>
          </a:ln>
        </p:spPr>
      </p:pic>
      <p:sp>
        <p:nvSpPr>
          <p:cNvPr id="106" name="Google Shape;106;p6"/>
          <p:cNvSpPr/>
          <p:nvPr/>
        </p:nvSpPr>
        <p:spPr>
          <a:xfrm>
            <a:off x="4978400" y="5842000"/>
            <a:ext cx="569100" cy="355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Slika 2">
            <a:extLst>
              <a:ext uri="{FF2B5EF4-FFF2-40B4-BE49-F238E27FC236}">
                <a16:creationId xmlns:a16="http://schemas.microsoft.com/office/drawing/2014/main" id="{D50CBE78-0C51-6D92-30C7-E9FDA354EF56}"/>
              </a:ext>
            </a:extLst>
          </p:cNvPr>
          <p:cNvPicPr>
            <a:picLocks noChangeAspect="1"/>
          </p:cNvPicPr>
          <p:nvPr/>
        </p:nvPicPr>
        <p:blipFill>
          <a:blip r:embed="rId4"/>
          <a:stretch>
            <a:fillRect/>
          </a:stretch>
        </p:blipFill>
        <p:spPr>
          <a:xfrm>
            <a:off x="4225770" y="3203490"/>
            <a:ext cx="4470060" cy="334823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7"/>
          <p:cNvPicPr preferRelativeResize="0"/>
          <p:nvPr/>
        </p:nvPicPr>
        <p:blipFill rotWithShape="1">
          <a:blip r:embed="rId3">
            <a:alphaModFix/>
          </a:blip>
          <a:srcRect l="8901" r="16359"/>
          <a:stretch/>
        </p:blipFill>
        <p:spPr>
          <a:xfrm>
            <a:off x="0" y="0"/>
            <a:ext cx="9144001" cy="6881312"/>
          </a:xfrm>
          <a:prstGeom prst="rect">
            <a:avLst/>
          </a:prstGeom>
          <a:noFill/>
          <a:ln>
            <a:noFill/>
          </a:ln>
        </p:spPr>
      </p:pic>
      <p:sp>
        <p:nvSpPr>
          <p:cNvPr id="112" name="Google Shape;112;p7"/>
          <p:cNvSpPr txBox="1"/>
          <p:nvPr/>
        </p:nvSpPr>
        <p:spPr>
          <a:xfrm>
            <a:off x="5859262" y="197921"/>
            <a:ext cx="3071675" cy="2777700"/>
          </a:xfrm>
          <a:prstGeom prst="rect">
            <a:avLst/>
          </a:prstGeom>
          <a:noFill/>
          <a:ln>
            <a:noFill/>
          </a:ln>
          <a:effectLst>
            <a:outerShdw blurRad="57150" dist="19050" dir="5400000" algn="bl" rotWithShape="0">
              <a:srgbClr val="274E13">
                <a:alpha val="6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sl-SI" sz="4800" b="1" i="0" u="none" strike="noStrike" cap="none" dirty="0">
                <a:solidFill>
                  <a:srgbClr val="FFFFFF"/>
                </a:solidFill>
                <a:latin typeface="Arial"/>
                <a:ea typeface="Arial"/>
                <a:cs typeface="Arial"/>
                <a:sym typeface="Arial"/>
              </a:rPr>
              <a:t>NAŠLI SMO ZAKLAD, KAJ PA ZDAJ?</a:t>
            </a:r>
            <a:endParaRPr sz="4800" b="1" i="0" u="none" strike="noStrike" cap="none" dirty="0">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6"/>
        <p:cNvGrpSpPr/>
        <p:nvPr/>
      </p:nvGrpSpPr>
      <p:grpSpPr>
        <a:xfrm>
          <a:off x="0" y="0"/>
          <a:ext cx="0" cy="0"/>
          <a:chOff x="0" y="0"/>
          <a:chExt cx="0" cy="0"/>
        </a:xfrm>
      </p:grpSpPr>
      <p:sp>
        <p:nvSpPr>
          <p:cNvPr id="117" name="Google Shape;117;p8"/>
          <p:cNvSpPr txBox="1">
            <a:spLocks noGrp="1"/>
          </p:cNvSpPr>
          <p:nvPr>
            <p:ph type="title" idx="4294967295"/>
          </p:nvPr>
        </p:nvSpPr>
        <p:spPr>
          <a:xfrm>
            <a:off x="158500" y="73150"/>
            <a:ext cx="4776300" cy="1609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sl-SI" sz="3600" b="1" dirty="0">
                <a:solidFill>
                  <a:srgbClr val="02874D"/>
                </a:solidFill>
                <a:latin typeface="Arial"/>
                <a:ea typeface="Arial"/>
                <a:cs typeface="Arial"/>
                <a:sym typeface="Arial"/>
              </a:rPr>
              <a:t>VPIŠITE SVOJ VZDEVEK IN DATUM NAJDBE V DNEVNIK</a:t>
            </a:r>
            <a:endParaRPr sz="3600" b="1" dirty="0">
              <a:solidFill>
                <a:srgbClr val="02874D"/>
              </a:solidFill>
              <a:latin typeface="Arial"/>
              <a:ea typeface="Arial"/>
              <a:cs typeface="Arial"/>
              <a:sym typeface="Arial"/>
            </a:endParaRPr>
          </a:p>
          <a:p>
            <a:pPr marL="0" lvl="0" indent="0" algn="l" rtl="0">
              <a:lnSpc>
                <a:spcPct val="115000"/>
              </a:lnSpc>
              <a:spcBef>
                <a:spcPts val="0"/>
              </a:spcBef>
              <a:spcAft>
                <a:spcPts val="1600"/>
              </a:spcAft>
              <a:buSzPts val="3000"/>
              <a:buNone/>
            </a:pPr>
            <a:r>
              <a:rPr lang="sl-SI" sz="1800" dirty="0">
                <a:solidFill>
                  <a:srgbClr val="4A4A4A"/>
                </a:solidFill>
                <a:latin typeface="Arial"/>
                <a:ea typeface="Arial"/>
                <a:cs typeface="Arial"/>
                <a:sym typeface="Arial"/>
              </a:rPr>
              <a:t>Tako kot zakladi so tudi dnevniki različnih oblik in velikosti.</a:t>
            </a:r>
            <a:endParaRPr sz="1800" b="1" dirty="0">
              <a:solidFill>
                <a:srgbClr val="02874D"/>
              </a:solidFill>
              <a:latin typeface="Arial"/>
              <a:ea typeface="Arial"/>
              <a:cs typeface="Arial"/>
              <a:sym typeface="Arial"/>
            </a:endParaRPr>
          </a:p>
        </p:txBody>
      </p:sp>
      <p:pic>
        <p:nvPicPr>
          <p:cNvPr id="118" name="Google Shape;118;p8"/>
          <p:cNvPicPr preferRelativeResize="0"/>
          <p:nvPr/>
        </p:nvPicPr>
        <p:blipFill rotWithShape="1">
          <a:blip r:embed="rId3">
            <a:alphaModFix/>
          </a:blip>
          <a:srcRect/>
          <a:stretch/>
        </p:blipFill>
        <p:spPr>
          <a:xfrm>
            <a:off x="3048000" y="2696769"/>
            <a:ext cx="3047999" cy="3047996"/>
          </a:xfrm>
          <a:prstGeom prst="rect">
            <a:avLst/>
          </a:prstGeom>
          <a:noFill/>
          <a:ln>
            <a:noFill/>
          </a:ln>
        </p:spPr>
      </p:pic>
      <p:pic>
        <p:nvPicPr>
          <p:cNvPr id="119" name="Google Shape;119;p8"/>
          <p:cNvPicPr preferRelativeResize="0"/>
          <p:nvPr/>
        </p:nvPicPr>
        <p:blipFill rotWithShape="1">
          <a:blip r:embed="rId4">
            <a:alphaModFix/>
          </a:blip>
          <a:srcRect/>
          <a:stretch/>
        </p:blipFill>
        <p:spPr>
          <a:xfrm>
            <a:off x="0" y="2696769"/>
            <a:ext cx="3048002" cy="3047966"/>
          </a:xfrm>
          <a:prstGeom prst="rect">
            <a:avLst/>
          </a:prstGeom>
          <a:noFill/>
          <a:ln>
            <a:noFill/>
          </a:ln>
        </p:spPr>
      </p:pic>
      <p:pic>
        <p:nvPicPr>
          <p:cNvPr id="120" name="Google Shape;120;p8"/>
          <p:cNvPicPr preferRelativeResize="0"/>
          <p:nvPr/>
        </p:nvPicPr>
        <p:blipFill rotWithShape="1">
          <a:blip r:embed="rId5">
            <a:alphaModFix/>
          </a:blip>
          <a:srcRect/>
          <a:stretch/>
        </p:blipFill>
        <p:spPr>
          <a:xfrm>
            <a:off x="6095999" y="2696769"/>
            <a:ext cx="3048000" cy="3047996"/>
          </a:xfrm>
          <a:prstGeom prst="rect">
            <a:avLst/>
          </a:prstGeom>
          <a:noFill/>
          <a:ln>
            <a:noFill/>
          </a:ln>
        </p:spPr>
      </p:pic>
      <p:pic>
        <p:nvPicPr>
          <p:cNvPr id="3" name="Slika 2">
            <a:extLst>
              <a:ext uri="{FF2B5EF4-FFF2-40B4-BE49-F238E27FC236}">
                <a16:creationId xmlns:a16="http://schemas.microsoft.com/office/drawing/2014/main" id="{502AB654-917B-4CD4-212D-2496E2177CD9}"/>
              </a:ext>
            </a:extLst>
          </p:cNvPr>
          <p:cNvPicPr>
            <a:picLocks noChangeAspect="1"/>
          </p:cNvPicPr>
          <p:nvPr/>
        </p:nvPicPr>
        <p:blipFill>
          <a:blip r:embed="rId6"/>
          <a:stretch>
            <a:fillRect/>
          </a:stretch>
        </p:blipFill>
        <p:spPr>
          <a:xfrm>
            <a:off x="5051394" y="0"/>
            <a:ext cx="4092606" cy="272925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4"/>
        <p:cNvGrpSpPr/>
        <p:nvPr/>
      </p:nvGrpSpPr>
      <p:grpSpPr>
        <a:xfrm>
          <a:off x="0" y="0"/>
          <a:ext cx="0" cy="0"/>
          <a:chOff x="0" y="0"/>
          <a:chExt cx="0" cy="0"/>
        </a:xfrm>
      </p:grpSpPr>
      <p:sp>
        <p:nvSpPr>
          <p:cNvPr id="125" name="Google Shape;125;p9"/>
          <p:cNvSpPr txBox="1">
            <a:spLocks noGrp="1"/>
          </p:cNvSpPr>
          <p:nvPr>
            <p:ph type="title" idx="4294967295"/>
          </p:nvPr>
        </p:nvSpPr>
        <p:spPr>
          <a:xfrm>
            <a:off x="189300" y="68925"/>
            <a:ext cx="8741400" cy="774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sl-SI" sz="3600" b="1" dirty="0">
                <a:solidFill>
                  <a:srgbClr val="02874D"/>
                </a:solidFill>
                <a:latin typeface="Arial"/>
                <a:ea typeface="Arial"/>
                <a:cs typeface="Arial"/>
                <a:sym typeface="Arial"/>
              </a:rPr>
              <a:t>DROBNI PREDMETI IN SLEDLJIVČKI</a:t>
            </a:r>
            <a:endParaRPr sz="3600" b="1" dirty="0">
              <a:solidFill>
                <a:srgbClr val="02874D"/>
              </a:solidFill>
              <a:latin typeface="Arial"/>
              <a:ea typeface="Arial"/>
              <a:cs typeface="Arial"/>
              <a:sym typeface="Arial"/>
            </a:endParaRPr>
          </a:p>
        </p:txBody>
      </p:sp>
      <p:sp>
        <p:nvSpPr>
          <p:cNvPr id="126" name="Google Shape;126;p9"/>
          <p:cNvSpPr txBox="1">
            <a:spLocks noGrp="1"/>
          </p:cNvSpPr>
          <p:nvPr>
            <p:ph type="body" idx="4294967295"/>
          </p:nvPr>
        </p:nvSpPr>
        <p:spPr>
          <a:xfrm>
            <a:off x="533974" y="4827125"/>
            <a:ext cx="3543600" cy="1290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sl-SI" sz="1400" dirty="0">
                <a:solidFill>
                  <a:srgbClr val="434343"/>
                </a:solidFill>
                <a:latin typeface="Arial"/>
                <a:ea typeface="Arial"/>
                <a:cs typeface="Arial"/>
                <a:sym typeface="Arial"/>
              </a:rPr>
              <a:t>Včasih so v škatlicah majhne igrače, drobnarije in drugi predmeti. </a:t>
            </a:r>
          </a:p>
          <a:p>
            <a:pPr marL="0" lvl="0" indent="0" algn="l" rtl="0">
              <a:lnSpc>
                <a:spcPct val="100000"/>
              </a:lnSpc>
              <a:spcBef>
                <a:spcPts val="0"/>
              </a:spcBef>
              <a:spcAft>
                <a:spcPts val="0"/>
              </a:spcAft>
              <a:buSzPts val="1800"/>
              <a:buNone/>
            </a:pPr>
            <a:endParaRPr lang="sl-SI" sz="1400" dirty="0">
              <a:solidFill>
                <a:srgbClr val="434343"/>
              </a:solidFill>
              <a:latin typeface="Arial"/>
              <a:ea typeface="Arial"/>
              <a:cs typeface="Arial"/>
              <a:sym typeface="Arial"/>
            </a:endParaRPr>
          </a:p>
          <a:p>
            <a:pPr marL="0" lvl="0" indent="0" algn="l" rtl="0">
              <a:lnSpc>
                <a:spcPct val="100000"/>
              </a:lnSpc>
              <a:spcBef>
                <a:spcPts val="0"/>
              </a:spcBef>
              <a:spcAft>
                <a:spcPts val="0"/>
              </a:spcAft>
              <a:buSzPts val="1800"/>
              <a:buNone/>
            </a:pPr>
            <a:r>
              <a:rPr lang="sl-SI" sz="1400" dirty="0">
                <a:solidFill>
                  <a:srgbClr val="434343"/>
                </a:solidFill>
                <a:latin typeface="Arial"/>
                <a:ea typeface="Arial"/>
                <a:cs typeface="Arial"/>
                <a:sym typeface="Arial"/>
              </a:rPr>
              <a:t>Te predmete lahko vzamete, ampak morate potem v isto škatlo dodati nek svoj predmet.</a:t>
            </a:r>
            <a:endParaRPr sz="1400" dirty="0">
              <a:solidFill>
                <a:srgbClr val="434343"/>
              </a:solidFill>
              <a:latin typeface="Arial"/>
              <a:ea typeface="Arial"/>
              <a:cs typeface="Arial"/>
              <a:sym typeface="Arial"/>
            </a:endParaRPr>
          </a:p>
          <a:p>
            <a:pPr marL="0" lvl="0" indent="0" algn="l" rtl="0">
              <a:lnSpc>
                <a:spcPct val="100000"/>
              </a:lnSpc>
              <a:spcBef>
                <a:spcPts val="0"/>
              </a:spcBef>
              <a:spcAft>
                <a:spcPts val="0"/>
              </a:spcAft>
              <a:buSzPts val="1800"/>
              <a:buNone/>
            </a:pPr>
            <a:endParaRPr sz="1400" dirty="0">
              <a:solidFill>
                <a:srgbClr val="434343"/>
              </a:solidFill>
              <a:latin typeface="Arial"/>
              <a:ea typeface="Arial"/>
              <a:cs typeface="Arial"/>
              <a:sym typeface="Arial"/>
            </a:endParaRPr>
          </a:p>
          <a:p>
            <a:pPr marL="0" lvl="0" indent="0" algn="l" rtl="0">
              <a:lnSpc>
                <a:spcPct val="100000"/>
              </a:lnSpc>
              <a:spcBef>
                <a:spcPts val="0"/>
              </a:spcBef>
              <a:spcAft>
                <a:spcPts val="0"/>
              </a:spcAft>
              <a:buSzPts val="1800"/>
              <a:buNone/>
            </a:pPr>
            <a:r>
              <a:rPr lang="en" sz="1400" dirty="0">
                <a:solidFill>
                  <a:srgbClr val="434343"/>
                </a:solidFill>
                <a:latin typeface="Arial"/>
                <a:ea typeface="Arial"/>
                <a:cs typeface="Arial"/>
                <a:sym typeface="Arial"/>
              </a:rPr>
              <a:t> </a:t>
            </a:r>
            <a:endParaRPr sz="1400" dirty="0">
              <a:solidFill>
                <a:srgbClr val="434343"/>
              </a:solidFill>
              <a:latin typeface="Arial"/>
              <a:ea typeface="Arial"/>
              <a:cs typeface="Arial"/>
              <a:sym typeface="Arial"/>
            </a:endParaRPr>
          </a:p>
          <a:p>
            <a:pPr marL="0" lvl="0" indent="0" algn="l" rtl="0">
              <a:lnSpc>
                <a:spcPct val="100000"/>
              </a:lnSpc>
              <a:spcBef>
                <a:spcPts val="0"/>
              </a:spcBef>
              <a:spcAft>
                <a:spcPts val="0"/>
              </a:spcAft>
              <a:buSzPts val="1800"/>
              <a:buNone/>
            </a:pPr>
            <a:endParaRPr sz="1400" dirty="0">
              <a:solidFill>
                <a:srgbClr val="434343"/>
              </a:solidFill>
              <a:latin typeface="Arial"/>
              <a:ea typeface="Arial"/>
              <a:cs typeface="Arial"/>
              <a:sym typeface="Arial"/>
            </a:endParaRPr>
          </a:p>
          <a:p>
            <a:pPr marL="0" lvl="0" indent="0" algn="l" rtl="0">
              <a:lnSpc>
                <a:spcPct val="100000"/>
              </a:lnSpc>
              <a:spcBef>
                <a:spcPts val="0"/>
              </a:spcBef>
              <a:spcAft>
                <a:spcPts val="0"/>
              </a:spcAft>
              <a:buSzPts val="1800"/>
              <a:buNone/>
            </a:pPr>
            <a:endParaRPr sz="1400" dirty="0">
              <a:solidFill>
                <a:srgbClr val="434343"/>
              </a:solidFill>
              <a:latin typeface="Arial"/>
              <a:ea typeface="Arial"/>
              <a:cs typeface="Arial"/>
              <a:sym typeface="Arial"/>
            </a:endParaRPr>
          </a:p>
        </p:txBody>
      </p:sp>
      <p:sp>
        <p:nvSpPr>
          <p:cNvPr id="127" name="Google Shape;127;p9"/>
          <p:cNvSpPr txBox="1">
            <a:spLocks noGrp="1"/>
          </p:cNvSpPr>
          <p:nvPr>
            <p:ph type="subTitle" idx="4294967295"/>
          </p:nvPr>
        </p:nvSpPr>
        <p:spPr>
          <a:xfrm>
            <a:off x="4940616" y="4827114"/>
            <a:ext cx="3990084" cy="1397700"/>
          </a:xfrm>
          <a:prstGeom prst="rect">
            <a:avLst/>
          </a:prstGeom>
          <a:noFill/>
          <a:ln>
            <a:noFill/>
          </a:ln>
        </p:spPr>
        <p:txBody>
          <a:bodyPr spcFirstLastPara="1" wrap="square" lIns="91425" tIns="91425" rIns="91425" bIns="91425" anchor="t" anchorCtr="0">
            <a:noAutofit/>
          </a:bodyPr>
          <a:lstStyle/>
          <a:p>
            <a:pPr marL="0" indent="0">
              <a:lnSpc>
                <a:spcPct val="100000"/>
              </a:lnSpc>
              <a:buClr>
                <a:srgbClr val="000000"/>
              </a:buClr>
              <a:buSzPts val="1100"/>
              <a:buNone/>
            </a:pPr>
            <a:r>
              <a:rPr lang="sl-SI" sz="1400" dirty="0" err="1">
                <a:solidFill>
                  <a:srgbClr val="434343"/>
                </a:solidFill>
                <a:latin typeface="Arial"/>
                <a:ea typeface="Arial"/>
                <a:cs typeface="Arial"/>
                <a:sym typeface="Arial"/>
              </a:rPr>
              <a:t>Sledljivčki</a:t>
            </a:r>
            <a:r>
              <a:rPr lang="sl-SI" sz="1400" dirty="0">
                <a:solidFill>
                  <a:srgbClr val="434343"/>
                </a:solidFill>
                <a:latin typeface="Arial"/>
                <a:ea typeface="Arial"/>
                <a:cs typeface="Arial"/>
                <a:sym typeface="Arial"/>
              </a:rPr>
              <a:t> imajo vgravirano edinstveno kodo in se premikajo od zaklada do zaklada. Če najdete </a:t>
            </a:r>
            <a:r>
              <a:rPr lang="sl-SI" sz="1400" dirty="0" err="1">
                <a:solidFill>
                  <a:srgbClr val="434343"/>
                </a:solidFill>
                <a:latin typeface="Arial"/>
                <a:ea typeface="Arial"/>
                <a:cs typeface="Arial"/>
                <a:sym typeface="Arial"/>
              </a:rPr>
              <a:t>sledljivček</a:t>
            </a:r>
            <a:r>
              <a:rPr lang="sl-SI" sz="1400" dirty="0">
                <a:solidFill>
                  <a:srgbClr val="434343"/>
                </a:solidFill>
                <a:latin typeface="Arial"/>
                <a:ea typeface="Arial"/>
                <a:cs typeface="Arial"/>
                <a:sym typeface="Arial"/>
              </a:rPr>
              <a:t>, ga lahko vzamete, ampak ga morate nato pustiti v nekem drugem zakladu. Kodo vpišete v aplikacijo, da se ve, kje se naj bi </a:t>
            </a:r>
            <a:r>
              <a:rPr lang="sl-SI" sz="1400" dirty="0" err="1">
                <a:solidFill>
                  <a:srgbClr val="434343"/>
                </a:solidFill>
                <a:latin typeface="Arial"/>
                <a:ea typeface="Arial"/>
                <a:cs typeface="Arial"/>
                <a:sym typeface="Arial"/>
              </a:rPr>
              <a:t>sledljivček</a:t>
            </a:r>
            <a:r>
              <a:rPr lang="sl-SI" sz="1400" dirty="0">
                <a:solidFill>
                  <a:srgbClr val="434343"/>
                </a:solidFill>
                <a:latin typeface="Arial"/>
                <a:ea typeface="Arial"/>
                <a:cs typeface="Arial"/>
                <a:sym typeface="Arial"/>
              </a:rPr>
              <a:t> nahajal.</a:t>
            </a:r>
          </a:p>
          <a:p>
            <a:pPr marL="0" marR="0" lvl="0" indent="0" algn="l" rtl="0">
              <a:lnSpc>
                <a:spcPct val="100000"/>
              </a:lnSpc>
              <a:spcBef>
                <a:spcPts val="0"/>
              </a:spcBef>
              <a:spcAft>
                <a:spcPts val="0"/>
              </a:spcAft>
              <a:buClr>
                <a:srgbClr val="000000"/>
              </a:buClr>
              <a:buSzPts val="1100"/>
              <a:buFont typeface="Arial"/>
              <a:buNone/>
            </a:pPr>
            <a:endParaRPr lang="sl-SI" sz="1400" b="0" i="0" u="none" strike="noStrike" cap="none" dirty="0">
              <a:solidFill>
                <a:srgbClr val="43434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sl-SI" sz="1400" b="0" i="0" u="none" strike="noStrike" cap="none" dirty="0">
                <a:solidFill>
                  <a:srgbClr val="434343"/>
                </a:solidFill>
                <a:latin typeface="Arial"/>
                <a:ea typeface="Arial"/>
                <a:cs typeface="Arial"/>
                <a:sym typeface="Arial"/>
              </a:rPr>
              <a:t>Pazite, da ne zamenjate </a:t>
            </a:r>
            <a:r>
              <a:rPr lang="sl-SI" sz="1400" b="0" i="0" u="none" strike="noStrike" cap="none" dirty="0" err="1">
                <a:solidFill>
                  <a:srgbClr val="434343"/>
                </a:solidFill>
                <a:latin typeface="Arial"/>
                <a:ea typeface="Arial"/>
                <a:cs typeface="Arial"/>
                <a:sym typeface="Arial"/>
              </a:rPr>
              <a:t>sledljivčka</a:t>
            </a:r>
            <a:r>
              <a:rPr lang="sl-SI" sz="1400" b="0" i="0" u="none" strike="noStrike" cap="none" dirty="0">
                <a:solidFill>
                  <a:srgbClr val="434343"/>
                </a:solidFill>
                <a:latin typeface="Arial"/>
                <a:ea typeface="Arial"/>
                <a:cs typeface="Arial"/>
                <a:sym typeface="Arial"/>
              </a:rPr>
              <a:t> z drobnim premetom!</a:t>
            </a:r>
          </a:p>
          <a:p>
            <a:pPr marL="0" marR="0" lvl="0" indent="0" algn="l" rtl="0">
              <a:lnSpc>
                <a:spcPct val="100000"/>
              </a:lnSpc>
              <a:spcBef>
                <a:spcPts val="0"/>
              </a:spcBef>
              <a:spcAft>
                <a:spcPts val="0"/>
              </a:spcAft>
              <a:buClr>
                <a:srgbClr val="000000"/>
              </a:buClr>
              <a:buSzPts val="1100"/>
              <a:buFont typeface="Arial"/>
              <a:buNone/>
            </a:pPr>
            <a:endParaRPr lang="sl-SI" sz="1400" b="0" i="0" u="none" strike="noStrike" cap="none" dirty="0">
              <a:solidFill>
                <a:srgbClr val="434343"/>
              </a:solidFill>
              <a:latin typeface="Arial"/>
              <a:ea typeface="Arial"/>
              <a:cs typeface="Arial"/>
              <a:sym typeface="Arial"/>
            </a:endParaRPr>
          </a:p>
        </p:txBody>
      </p:sp>
      <p:pic>
        <p:nvPicPr>
          <p:cNvPr id="128" name="Google Shape;128;p9"/>
          <p:cNvPicPr preferRelativeResize="0"/>
          <p:nvPr/>
        </p:nvPicPr>
        <p:blipFill rotWithShape="1">
          <a:blip r:embed="rId3">
            <a:alphaModFix/>
          </a:blip>
          <a:srcRect/>
          <a:stretch/>
        </p:blipFill>
        <p:spPr>
          <a:xfrm>
            <a:off x="5016815" y="1328575"/>
            <a:ext cx="3502152" cy="3502152"/>
          </a:xfrm>
          <a:prstGeom prst="rect">
            <a:avLst/>
          </a:prstGeom>
          <a:noFill/>
          <a:ln>
            <a:noFill/>
          </a:ln>
        </p:spPr>
      </p:pic>
      <p:pic>
        <p:nvPicPr>
          <p:cNvPr id="129" name="Google Shape;129;p9"/>
          <p:cNvPicPr preferRelativeResize="0"/>
          <p:nvPr/>
        </p:nvPicPr>
        <p:blipFill rotWithShape="1">
          <a:blip r:embed="rId4">
            <a:alphaModFix/>
          </a:blip>
          <a:srcRect/>
          <a:stretch/>
        </p:blipFill>
        <p:spPr>
          <a:xfrm>
            <a:off x="610184" y="1328563"/>
            <a:ext cx="3502152" cy="3502152"/>
          </a:xfrm>
          <a:prstGeom prst="rect">
            <a:avLst/>
          </a:prstGeom>
          <a:noFill/>
          <a:ln>
            <a:noFill/>
          </a:ln>
        </p:spPr>
      </p:pic>
      <p:sp>
        <p:nvSpPr>
          <p:cNvPr id="130" name="Google Shape;130;p9"/>
          <p:cNvSpPr txBox="1">
            <a:spLocks noGrp="1"/>
          </p:cNvSpPr>
          <p:nvPr>
            <p:ph type="body" idx="4294967295"/>
          </p:nvPr>
        </p:nvSpPr>
        <p:spPr>
          <a:xfrm>
            <a:off x="496559" y="800875"/>
            <a:ext cx="3791700" cy="52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sl-SI" sz="2400" b="1" dirty="0">
                <a:solidFill>
                  <a:srgbClr val="434343"/>
                </a:solidFill>
                <a:latin typeface="Arial"/>
                <a:ea typeface="Arial"/>
                <a:cs typeface="Arial"/>
                <a:sym typeface="Arial"/>
              </a:rPr>
              <a:t>DROBNI PREDMETI</a:t>
            </a:r>
            <a:endParaRPr sz="2400" dirty="0">
              <a:solidFill>
                <a:srgbClr val="434343"/>
              </a:solidFill>
              <a:latin typeface="Arial"/>
              <a:ea typeface="Arial"/>
              <a:cs typeface="Arial"/>
              <a:sym typeface="Arial"/>
            </a:endParaRPr>
          </a:p>
        </p:txBody>
      </p:sp>
      <p:sp>
        <p:nvSpPr>
          <p:cNvPr id="131" name="Google Shape;131;p9"/>
          <p:cNvSpPr txBox="1">
            <a:spLocks noGrp="1"/>
          </p:cNvSpPr>
          <p:nvPr>
            <p:ph type="body" idx="4294967295"/>
          </p:nvPr>
        </p:nvSpPr>
        <p:spPr>
          <a:xfrm>
            <a:off x="4891248" y="800875"/>
            <a:ext cx="2255275" cy="52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sl-SI" sz="2400" b="1" dirty="0">
                <a:solidFill>
                  <a:srgbClr val="434343"/>
                </a:solidFill>
                <a:latin typeface="Arial"/>
                <a:ea typeface="Arial"/>
                <a:cs typeface="Arial"/>
                <a:sym typeface="Arial"/>
              </a:rPr>
              <a:t>SLEDLJIVČKI</a:t>
            </a:r>
            <a:endParaRPr sz="2400" b="1" dirty="0">
              <a:solidFill>
                <a:srgbClr val="434343"/>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TotalTime>
  <Words>676</Words>
  <Application>Microsoft Office PowerPoint</Application>
  <PresentationFormat>Diaprojekcija na zaslonu (4:3)</PresentationFormat>
  <Paragraphs>57</Paragraphs>
  <Slides>13</Slides>
  <Notes>13</Notes>
  <HiddenSlides>0</HiddenSlides>
  <MMClips>0</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13</vt:i4>
      </vt:variant>
    </vt:vector>
  </HeadingPairs>
  <TitlesOfParts>
    <vt:vector size="17" baseType="lpstr">
      <vt:lpstr>Average</vt:lpstr>
      <vt:lpstr>Arial</vt:lpstr>
      <vt:lpstr>Oswald</vt:lpstr>
      <vt:lpstr>Slate</vt:lpstr>
      <vt:lpstr>GEOCACHING GEOLOV</vt:lpstr>
      <vt:lpstr>KAJ JE GEOCACHING?</vt:lpstr>
      <vt:lpstr>GEOCACHING JE DEJAVNOST NA PROSTEM, KJER S POMOČJO KOORDINAT IŠČEMO ZAKLADE</vt:lpstr>
      <vt:lpstr>PowerPointova predstavitev</vt:lpstr>
      <vt:lpstr>TEŽAVNOST &amp; TEREN (D/T) Vsak zaklad ima oceno težavnosti (D) in oceno terena (T) na petstopenjski lestvici, znani kot ocena D/T. Če želite povečati svoje možnosti, da najdete več zakladov, je najbolje začeti s tistimi, ki imajo nizko stopnjo težavnosti in terena.  </vt:lpstr>
      <vt:lpstr>PowerPointova predstavitev</vt:lpstr>
      <vt:lpstr>PowerPointova predstavitev</vt:lpstr>
      <vt:lpstr>VPIŠITE SVOJ VZDEVEK IN DATUM NAJDBE V DNEVNIK Tako kot zakladi so tudi dnevniki različnih oblik in velikosti.</vt:lpstr>
      <vt:lpstr>DROBNI PREDMETI IN SLEDLJIVČKI</vt:lpstr>
      <vt:lpstr>ZAKLAD NATO POSPRAVITE NAZAJ NA ISTO MESTO, KOT STE GA NAŠLI, čeprav se vam mogoče zdi, da bi bilo bolje, če bi ga pospravili kam drugam. Izjema je, če vidite, da ga je nekdo postavil izven koordinat. </vt:lpstr>
      <vt:lpstr>VPIŠITE SVOJO  NAJDBO V APLIKACIJO Prijavite svojo najdbo v aplikaciji in delite svojo izkušnjo z drugimi.   Geocaching lahko beležite v aplikaciji Geocaching®, na Geocaching.com, cgeo ali kje drugje.  Ne pokvarite zabave drugim geocacherjem, tako da razkrijete skrivališče v svojem dnevniku ali na fotografiji!</vt:lpstr>
      <vt:lpstr>PowerPointova predstavitev</vt:lpstr>
      <vt:lpstr>POIŠČIMO KAKŠEN ZAKLAD!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Urška</dc:creator>
  <cp:lastModifiedBy>Urška</cp:lastModifiedBy>
  <cp:revision>5</cp:revision>
  <dcterms:modified xsi:type="dcterms:W3CDTF">2025-05-15T07:43:35Z</dcterms:modified>
</cp:coreProperties>
</file>